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88"/>
  </p:notesMasterIdLst>
  <p:handoutMasterIdLst>
    <p:handoutMasterId r:id="rId89"/>
  </p:handoutMasterIdLst>
  <p:sldIdLst>
    <p:sldId id="332" r:id="rId5"/>
    <p:sldId id="333" r:id="rId6"/>
    <p:sldId id="274" r:id="rId7"/>
    <p:sldId id="324" r:id="rId8"/>
    <p:sldId id="409" r:id="rId9"/>
    <p:sldId id="411" r:id="rId10"/>
    <p:sldId id="412" r:id="rId11"/>
    <p:sldId id="413" r:id="rId12"/>
    <p:sldId id="414" r:id="rId13"/>
    <p:sldId id="415" r:id="rId14"/>
    <p:sldId id="416" r:id="rId15"/>
    <p:sldId id="417" r:id="rId16"/>
    <p:sldId id="418" r:id="rId17"/>
    <p:sldId id="419" r:id="rId18"/>
    <p:sldId id="420" r:id="rId19"/>
    <p:sldId id="337" r:id="rId20"/>
    <p:sldId id="338" r:id="rId21"/>
    <p:sldId id="339" r:id="rId22"/>
    <p:sldId id="340" r:id="rId23"/>
    <p:sldId id="341" r:id="rId24"/>
    <p:sldId id="342" r:id="rId25"/>
    <p:sldId id="343" r:id="rId26"/>
    <p:sldId id="344" r:id="rId27"/>
    <p:sldId id="345" r:id="rId28"/>
    <p:sldId id="346" r:id="rId29"/>
    <p:sldId id="347" r:id="rId30"/>
    <p:sldId id="348" r:id="rId31"/>
    <p:sldId id="349" r:id="rId32"/>
    <p:sldId id="350" r:id="rId33"/>
    <p:sldId id="405" r:id="rId34"/>
    <p:sldId id="352" r:id="rId35"/>
    <p:sldId id="353" r:id="rId36"/>
    <p:sldId id="354" r:id="rId37"/>
    <p:sldId id="355" r:id="rId38"/>
    <p:sldId id="356" r:id="rId39"/>
    <p:sldId id="357" r:id="rId40"/>
    <p:sldId id="358" r:id="rId41"/>
    <p:sldId id="359" r:id="rId42"/>
    <p:sldId id="360" r:id="rId43"/>
    <p:sldId id="361" r:id="rId44"/>
    <p:sldId id="362" r:id="rId45"/>
    <p:sldId id="363" r:id="rId46"/>
    <p:sldId id="364" r:id="rId47"/>
    <p:sldId id="365" r:id="rId48"/>
    <p:sldId id="366" r:id="rId49"/>
    <p:sldId id="367" r:id="rId50"/>
    <p:sldId id="368" r:id="rId51"/>
    <p:sldId id="369" r:id="rId52"/>
    <p:sldId id="370" r:id="rId53"/>
    <p:sldId id="371" r:id="rId54"/>
    <p:sldId id="372" r:id="rId55"/>
    <p:sldId id="373" r:id="rId56"/>
    <p:sldId id="374" r:id="rId57"/>
    <p:sldId id="375" r:id="rId58"/>
    <p:sldId id="376" r:id="rId59"/>
    <p:sldId id="377" r:id="rId60"/>
    <p:sldId id="378" r:id="rId61"/>
    <p:sldId id="379" r:id="rId62"/>
    <p:sldId id="380" r:id="rId63"/>
    <p:sldId id="381" r:id="rId64"/>
    <p:sldId id="382" r:id="rId65"/>
    <p:sldId id="383" r:id="rId66"/>
    <p:sldId id="406" r:id="rId67"/>
    <p:sldId id="385" r:id="rId68"/>
    <p:sldId id="386" r:id="rId69"/>
    <p:sldId id="387" r:id="rId70"/>
    <p:sldId id="407" r:id="rId71"/>
    <p:sldId id="421" r:id="rId72"/>
    <p:sldId id="391" r:id="rId73"/>
    <p:sldId id="422" r:id="rId74"/>
    <p:sldId id="392" r:id="rId75"/>
    <p:sldId id="393" r:id="rId76"/>
    <p:sldId id="394" r:id="rId77"/>
    <p:sldId id="395" r:id="rId78"/>
    <p:sldId id="423" r:id="rId79"/>
    <p:sldId id="408" r:id="rId80"/>
    <p:sldId id="397" r:id="rId81"/>
    <p:sldId id="398" r:id="rId82"/>
    <p:sldId id="399" r:id="rId83"/>
    <p:sldId id="400" r:id="rId84"/>
    <p:sldId id="401" r:id="rId85"/>
    <p:sldId id="402" r:id="rId86"/>
    <p:sldId id="403" r:id="rId87"/>
  </p:sldIdLst>
  <p:sldSz cx="9144000" cy="6858000" type="screen4x3"/>
  <p:notesSz cx="6934200" cy="9220200"/>
  <p:defaultTex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ollen Barmer" initials="HL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4F82"/>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18" autoAdjust="0"/>
    <p:restoredTop sz="92954" autoAdjust="0"/>
  </p:normalViewPr>
  <p:slideViewPr>
    <p:cSldViewPr>
      <p:cViewPr>
        <p:scale>
          <a:sx n="90" d="100"/>
          <a:sy n="90" d="100"/>
        </p:scale>
        <p:origin x="-534" y="22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70" d="100"/>
          <a:sy n="70" d="100"/>
        </p:scale>
        <p:origin x="-2526" y="-60"/>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handoutMaster" Target="handoutMasters/handoutMaster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commentAuthors" Target="commentAuthor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notesMaster" Target="notesMasters/notesMaster1.xml"/><Relationship Id="rId9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4ADB04-5AA0-43AE-865D-351F733B3A77}" type="doc">
      <dgm:prSet loTypeId="urn:microsoft.com/office/officeart/2005/8/layout/cycle6" loCatId="cycle" qsTypeId="urn:microsoft.com/office/officeart/2005/8/quickstyle/simple4" qsCatId="simple" csTypeId="urn:microsoft.com/office/officeart/2005/8/colors/colorful2" csCatId="colorful" phldr="1"/>
      <dgm:spPr/>
      <dgm:t>
        <a:bodyPr/>
        <a:lstStyle/>
        <a:p>
          <a:endParaRPr lang="en-US"/>
        </a:p>
      </dgm:t>
    </dgm:pt>
    <dgm:pt modelId="{E2079466-21C9-426F-A00A-D1F36850007B}">
      <dgm:prSet phldrT="[Text]" custT="1"/>
      <dgm:spPr/>
      <dgm:t>
        <a:bodyPr/>
        <a:lstStyle/>
        <a:p>
          <a:r>
            <a:rPr lang="en-US" sz="2000" b="1" dirty="0" smtClean="0">
              <a:effectLst>
                <a:outerShdw blurRad="38100" dist="38100" dir="2700000" algn="tl">
                  <a:srgbClr val="000000">
                    <a:alpha val="43137"/>
                  </a:srgbClr>
                </a:outerShdw>
              </a:effectLst>
              <a:latin typeface="+mn-lt"/>
            </a:rPr>
            <a:t>Diagram</a:t>
          </a:r>
          <a:endParaRPr lang="en-US" sz="2000" b="1" dirty="0">
            <a:effectLst>
              <a:outerShdw blurRad="38100" dist="38100" dir="2700000" algn="tl">
                <a:srgbClr val="000000">
                  <a:alpha val="43137"/>
                </a:srgbClr>
              </a:outerShdw>
            </a:effectLst>
            <a:latin typeface="+mn-lt"/>
          </a:endParaRPr>
        </a:p>
      </dgm:t>
    </dgm:pt>
    <dgm:pt modelId="{6AEAB680-19E8-480B-A9A3-54D374AE3D7D}" type="parTrans" cxnId="{BC6B7089-C41F-4E7B-9446-422B67031D90}">
      <dgm:prSet/>
      <dgm:spPr/>
      <dgm:t>
        <a:bodyPr/>
        <a:lstStyle/>
        <a:p>
          <a:endParaRPr lang="en-US"/>
        </a:p>
      </dgm:t>
    </dgm:pt>
    <dgm:pt modelId="{5655A0E1-8525-444E-8FB6-509B645CEA8A}" type="sibTrans" cxnId="{BC6B7089-C41F-4E7B-9446-422B67031D90}">
      <dgm:prSet/>
      <dgm:spPr>
        <a:ln w="25400">
          <a:solidFill>
            <a:schemeClr val="accent6"/>
          </a:solidFill>
        </a:ln>
      </dgm:spPr>
      <dgm:t>
        <a:bodyPr/>
        <a:lstStyle/>
        <a:p>
          <a:endParaRPr lang="en-US" dirty="0"/>
        </a:p>
      </dgm:t>
    </dgm:pt>
    <dgm:pt modelId="{3AA946D5-CF7E-480A-B8FB-B734F36C9233}">
      <dgm:prSet phldrT="[Text]" custT="1"/>
      <dgm:spPr/>
      <dgm:t>
        <a:bodyPr/>
        <a:lstStyle/>
        <a:p>
          <a:r>
            <a:rPr lang="en-US" sz="2000" b="1" dirty="0" smtClean="0">
              <a:effectLst>
                <a:outerShdw blurRad="38100" dist="38100" dir="2700000" algn="tl">
                  <a:srgbClr val="000000">
                    <a:alpha val="43137"/>
                  </a:srgbClr>
                </a:outerShdw>
              </a:effectLst>
              <a:latin typeface="+mn-lt"/>
            </a:rPr>
            <a:t>Identify Threats</a:t>
          </a:r>
          <a:endParaRPr lang="en-US" sz="2000" b="1" dirty="0">
            <a:effectLst>
              <a:outerShdw blurRad="38100" dist="38100" dir="2700000" algn="tl">
                <a:srgbClr val="000000">
                  <a:alpha val="43137"/>
                </a:srgbClr>
              </a:outerShdw>
            </a:effectLst>
            <a:latin typeface="+mn-lt"/>
          </a:endParaRPr>
        </a:p>
      </dgm:t>
    </dgm:pt>
    <dgm:pt modelId="{19026913-CCC7-4108-97FD-FA120141E63C}" type="parTrans" cxnId="{D3CF38F0-14A3-4C9C-8C3B-DD84C6EA2BBB}">
      <dgm:prSet/>
      <dgm:spPr/>
      <dgm:t>
        <a:bodyPr/>
        <a:lstStyle/>
        <a:p>
          <a:endParaRPr lang="en-US"/>
        </a:p>
      </dgm:t>
    </dgm:pt>
    <dgm:pt modelId="{885460D5-6A4A-4217-A63A-8814A0FF75CE}" type="sibTrans" cxnId="{D3CF38F0-14A3-4C9C-8C3B-DD84C6EA2BBB}">
      <dgm:prSet/>
      <dgm:spPr>
        <a:ln w="25400">
          <a:solidFill>
            <a:schemeClr val="accent6"/>
          </a:solidFill>
          <a:tailEnd type="none"/>
        </a:ln>
      </dgm:spPr>
      <dgm:t>
        <a:bodyPr/>
        <a:lstStyle/>
        <a:p>
          <a:endParaRPr lang="en-US" dirty="0"/>
        </a:p>
      </dgm:t>
    </dgm:pt>
    <dgm:pt modelId="{4E8F0504-636B-49A9-9F20-96F20EF7A9B2}">
      <dgm:prSet phldrT="[Text]" custT="1"/>
      <dgm:spPr/>
      <dgm:t>
        <a:bodyPr/>
        <a:lstStyle/>
        <a:p>
          <a:r>
            <a:rPr lang="en-US" sz="2000" b="1" dirty="0" smtClean="0">
              <a:effectLst>
                <a:outerShdw blurRad="38100" dist="38100" dir="2700000" algn="tl">
                  <a:srgbClr val="000000">
                    <a:alpha val="43137"/>
                  </a:srgbClr>
                </a:outerShdw>
              </a:effectLst>
              <a:latin typeface="+mn-lt"/>
            </a:rPr>
            <a:t>Mitigate</a:t>
          </a:r>
          <a:endParaRPr lang="en-US" sz="2000" b="1" dirty="0">
            <a:effectLst>
              <a:outerShdw blurRad="38100" dist="38100" dir="2700000" algn="tl">
                <a:srgbClr val="000000">
                  <a:alpha val="43137"/>
                </a:srgbClr>
              </a:outerShdw>
            </a:effectLst>
            <a:latin typeface="+mn-lt"/>
          </a:endParaRPr>
        </a:p>
      </dgm:t>
    </dgm:pt>
    <dgm:pt modelId="{FED6310D-68A4-4472-AC67-C1ADFF6820DD}" type="parTrans" cxnId="{072865C0-96EB-4E78-9D44-A711A51EE865}">
      <dgm:prSet/>
      <dgm:spPr/>
      <dgm:t>
        <a:bodyPr/>
        <a:lstStyle/>
        <a:p>
          <a:endParaRPr lang="en-US"/>
        </a:p>
      </dgm:t>
    </dgm:pt>
    <dgm:pt modelId="{04035593-CF37-4FC7-B12F-02CFE93EF059}" type="sibTrans" cxnId="{072865C0-96EB-4E78-9D44-A711A51EE865}">
      <dgm:prSet/>
      <dgm:spPr>
        <a:ln w="25400">
          <a:solidFill>
            <a:schemeClr val="accent6"/>
          </a:solidFill>
        </a:ln>
      </dgm:spPr>
      <dgm:t>
        <a:bodyPr/>
        <a:lstStyle/>
        <a:p>
          <a:endParaRPr lang="en-US" dirty="0"/>
        </a:p>
      </dgm:t>
    </dgm:pt>
    <dgm:pt modelId="{9686DC33-1135-4FA9-B347-1451EF8E98C2}">
      <dgm:prSet phldrT="[Text]" custT="1"/>
      <dgm:spPr/>
      <dgm:t>
        <a:bodyPr/>
        <a:lstStyle/>
        <a:p>
          <a:r>
            <a:rPr lang="en-US" sz="2000" b="1" dirty="0" smtClean="0">
              <a:effectLst>
                <a:outerShdw blurRad="38100" dist="38100" dir="2700000" algn="tl">
                  <a:srgbClr val="000000">
                    <a:alpha val="43137"/>
                  </a:srgbClr>
                </a:outerShdw>
              </a:effectLst>
              <a:latin typeface="+mn-lt"/>
            </a:rPr>
            <a:t>Validate</a:t>
          </a:r>
          <a:endParaRPr lang="en-US" sz="2000" b="1" dirty="0">
            <a:effectLst>
              <a:outerShdw blurRad="38100" dist="38100" dir="2700000" algn="tl">
                <a:srgbClr val="000000">
                  <a:alpha val="43137"/>
                </a:srgbClr>
              </a:outerShdw>
            </a:effectLst>
            <a:latin typeface="+mn-lt"/>
          </a:endParaRPr>
        </a:p>
      </dgm:t>
    </dgm:pt>
    <dgm:pt modelId="{5D2ED254-28DB-4781-8C1C-7C7D79991CE5}" type="parTrans" cxnId="{64E0B284-18C1-480C-99C4-D87B6C2F6EFF}">
      <dgm:prSet/>
      <dgm:spPr/>
      <dgm:t>
        <a:bodyPr/>
        <a:lstStyle/>
        <a:p>
          <a:endParaRPr lang="en-US"/>
        </a:p>
      </dgm:t>
    </dgm:pt>
    <dgm:pt modelId="{C5A0FEE8-2842-4E4E-9052-1DEFC5958EEB}" type="sibTrans" cxnId="{64E0B284-18C1-480C-99C4-D87B6C2F6EFF}">
      <dgm:prSet/>
      <dgm:spPr>
        <a:ln w="25400">
          <a:solidFill>
            <a:schemeClr val="accent6"/>
          </a:solidFill>
          <a:tailEnd type="triangle" w="lg" len="lg"/>
        </a:ln>
      </dgm:spPr>
      <dgm:t>
        <a:bodyPr/>
        <a:lstStyle/>
        <a:p>
          <a:endParaRPr lang="en-US" dirty="0"/>
        </a:p>
      </dgm:t>
    </dgm:pt>
    <dgm:pt modelId="{FF200CFC-6110-4E2F-A083-8DFCEFF20CE5}" type="pres">
      <dgm:prSet presAssocID="{C14ADB04-5AA0-43AE-865D-351F733B3A77}" presName="cycle" presStyleCnt="0">
        <dgm:presLayoutVars>
          <dgm:dir/>
          <dgm:resizeHandles val="exact"/>
        </dgm:presLayoutVars>
      </dgm:prSet>
      <dgm:spPr/>
      <dgm:t>
        <a:bodyPr/>
        <a:lstStyle/>
        <a:p>
          <a:endParaRPr lang="en-US"/>
        </a:p>
      </dgm:t>
    </dgm:pt>
    <dgm:pt modelId="{F965C3ED-1E58-4D26-A557-6F81441A5A83}" type="pres">
      <dgm:prSet presAssocID="{E2079466-21C9-426F-A00A-D1F36850007B}" presName="node" presStyleLbl="node1" presStyleIdx="0" presStyleCnt="4">
        <dgm:presLayoutVars>
          <dgm:bulletEnabled val="1"/>
        </dgm:presLayoutVars>
      </dgm:prSet>
      <dgm:spPr/>
      <dgm:t>
        <a:bodyPr/>
        <a:lstStyle/>
        <a:p>
          <a:endParaRPr lang="en-US"/>
        </a:p>
      </dgm:t>
    </dgm:pt>
    <dgm:pt modelId="{E2FA88DF-04BA-4686-8C48-D3174F213800}" type="pres">
      <dgm:prSet presAssocID="{E2079466-21C9-426F-A00A-D1F36850007B}" presName="spNode" presStyleCnt="0"/>
      <dgm:spPr/>
      <dgm:t>
        <a:bodyPr/>
        <a:lstStyle/>
        <a:p>
          <a:endParaRPr lang="en-US"/>
        </a:p>
      </dgm:t>
    </dgm:pt>
    <dgm:pt modelId="{4614F4D8-DE8F-4D37-BAC6-D131E8CE8AED}" type="pres">
      <dgm:prSet presAssocID="{5655A0E1-8525-444E-8FB6-509B645CEA8A}" presName="sibTrans" presStyleLbl="sibTrans1D1" presStyleIdx="0" presStyleCnt="4"/>
      <dgm:spPr/>
      <dgm:t>
        <a:bodyPr/>
        <a:lstStyle/>
        <a:p>
          <a:endParaRPr lang="en-US"/>
        </a:p>
      </dgm:t>
    </dgm:pt>
    <dgm:pt modelId="{B5917E24-C378-43E3-8E53-347F673B3750}" type="pres">
      <dgm:prSet presAssocID="{3AA946D5-CF7E-480A-B8FB-B734F36C9233}" presName="node" presStyleLbl="node1" presStyleIdx="1" presStyleCnt="4">
        <dgm:presLayoutVars>
          <dgm:bulletEnabled val="1"/>
        </dgm:presLayoutVars>
      </dgm:prSet>
      <dgm:spPr/>
      <dgm:t>
        <a:bodyPr/>
        <a:lstStyle/>
        <a:p>
          <a:endParaRPr lang="en-US"/>
        </a:p>
      </dgm:t>
    </dgm:pt>
    <dgm:pt modelId="{FAC643FB-890B-4EE1-BD79-B7C75845FB35}" type="pres">
      <dgm:prSet presAssocID="{3AA946D5-CF7E-480A-B8FB-B734F36C9233}" presName="spNode" presStyleCnt="0"/>
      <dgm:spPr/>
      <dgm:t>
        <a:bodyPr/>
        <a:lstStyle/>
        <a:p>
          <a:endParaRPr lang="en-US"/>
        </a:p>
      </dgm:t>
    </dgm:pt>
    <dgm:pt modelId="{D834E1F3-B2ED-43A7-BE3E-E3D0E05EFB34}" type="pres">
      <dgm:prSet presAssocID="{885460D5-6A4A-4217-A63A-8814A0FF75CE}" presName="sibTrans" presStyleLbl="sibTrans1D1" presStyleIdx="1" presStyleCnt="4"/>
      <dgm:spPr/>
      <dgm:t>
        <a:bodyPr/>
        <a:lstStyle/>
        <a:p>
          <a:endParaRPr lang="en-US"/>
        </a:p>
      </dgm:t>
    </dgm:pt>
    <dgm:pt modelId="{2FDC5FFD-AB67-4039-B6C3-037E29D1A8D0}" type="pres">
      <dgm:prSet presAssocID="{4E8F0504-636B-49A9-9F20-96F20EF7A9B2}" presName="node" presStyleLbl="node1" presStyleIdx="2" presStyleCnt="4">
        <dgm:presLayoutVars>
          <dgm:bulletEnabled val="1"/>
        </dgm:presLayoutVars>
      </dgm:prSet>
      <dgm:spPr/>
      <dgm:t>
        <a:bodyPr/>
        <a:lstStyle/>
        <a:p>
          <a:endParaRPr lang="en-US"/>
        </a:p>
      </dgm:t>
    </dgm:pt>
    <dgm:pt modelId="{79F4ABC2-004D-40B8-9CB5-B273EE0226AB}" type="pres">
      <dgm:prSet presAssocID="{4E8F0504-636B-49A9-9F20-96F20EF7A9B2}" presName="spNode" presStyleCnt="0"/>
      <dgm:spPr/>
      <dgm:t>
        <a:bodyPr/>
        <a:lstStyle/>
        <a:p>
          <a:endParaRPr lang="en-US"/>
        </a:p>
      </dgm:t>
    </dgm:pt>
    <dgm:pt modelId="{B28EE606-8148-492F-AFEB-9E9540B9D527}" type="pres">
      <dgm:prSet presAssocID="{04035593-CF37-4FC7-B12F-02CFE93EF059}" presName="sibTrans" presStyleLbl="sibTrans1D1" presStyleIdx="2" presStyleCnt="4"/>
      <dgm:spPr/>
      <dgm:t>
        <a:bodyPr/>
        <a:lstStyle/>
        <a:p>
          <a:endParaRPr lang="en-US"/>
        </a:p>
      </dgm:t>
    </dgm:pt>
    <dgm:pt modelId="{322EE5B1-7EDC-4AB6-8A50-928BF0600D8F}" type="pres">
      <dgm:prSet presAssocID="{9686DC33-1135-4FA9-B347-1451EF8E98C2}" presName="node" presStyleLbl="node1" presStyleIdx="3" presStyleCnt="4">
        <dgm:presLayoutVars>
          <dgm:bulletEnabled val="1"/>
        </dgm:presLayoutVars>
      </dgm:prSet>
      <dgm:spPr/>
      <dgm:t>
        <a:bodyPr/>
        <a:lstStyle/>
        <a:p>
          <a:endParaRPr lang="en-US"/>
        </a:p>
      </dgm:t>
    </dgm:pt>
    <dgm:pt modelId="{2E5D80B1-546C-4D7A-AC18-E3BDC1EC05A7}" type="pres">
      <dgm:prSet presAssocID="{9686DC33-1135-4FA9-B347-1451EF8E98C2}" presName="spNode" presStyleCnt="0"/>
      <dgm:spPr/>
      <dgm:t>
        <a:bodyPr/>
        <a:lstStyle/>
        <a:p>
          <a:endParaRPr lang="en-US"/>
        </a:p>
      </dgm:t>
    </dgm:pt>
    <dgm:pt modelId="{0C1FE86C-C267-4311-980C-4F8CC265D99B}" type="pres">
      <dgm:prSet presAssocID="{C5A0FEE8-2842-4E4E-9052-1DEFC5958EEB}" presName="sibTrans" presStyleLbl="sibTrans1D1" presStyleIdx="3" presStyleCnt="4"/>
      <dgm:spPr/>
      <dgm:t>
        <a:bodyPr/>
        <a:lstStyle/>
        <a:p>
          <a:endParaRPr lang="en-US"/>
        </a:p>
      </dgm:t>
    </dgm:pt>
  </dgm:ptLst>
  <dgm:cxnLst>
    <dgm:cxn modelId="{DB21BA90-10B7-473A-A833-F919C9D0B9C0}" type="presOf" srcId="{885460D5-6A4A-4217-A63A-8814A0FF75CE}" destId="{D834E1F3-B2ED-43A7-BE3E-E3D0E05EFB34}" srcOrd="0" destOrd="0" presId="urn:microsoft.com/office/officeart/2005/8/layout/cycle6"/>
    <dgm:cxn modelId="{64E0B284-18C1-480C-99C4-D87B6C2F6EFF}" srcId="{C14ADB04-5AA0-43AE-865D-351F733B3A77}" destId="{9686DC33-1135-4FA9-B347-1451EF8E98C2}" srcOrd="3" destOrd="0" parTransId="{5D2ED254-28DB-4781-8C1C-7C7D79991CE5}" sibTransId="{C5A0FEE8-2842-4E4E-9052-1DEFC5958EEB}"/>
    <dgm:cxn modelId="{E606418E-4D5A-4C5E-9131-271960228408}" type="presOf" srcId="{4E8F0504-636B-49A9-9F20-96F20EF7A9B2}" destId="{2FDC5FFD-AB67-4039-B6C3-037E29D1A8D0}" srcOrd="0" destOrd="0" presId="urn:microsoft.com/office/officeart/2005/8/layout/cycle6"/>
    <dgm:cxn modelId="{072865C0-96EB-4E78-9D44-A711A51EE865}" srcId="{C14ADB04-5AA0-43AE-865D-351F733B3A77}" destId="{4E8F0504-636B-49A9-9F20-96F20EF7A9B2}" srcOrd="2" destOrd="0" parTransId="{FED6310D-68A4-4472-AC67-C1ADFF6820DD}" sibTransId="{04035593-CF37-4FC7-B12F-02CFE93EF059}"/>
    <dgm:cxn modelId="{EEA053F5-14A5-4029-85DD-AA75D7DD32D0}" type="presOf" srcId="{04035593-CF37-4FC7-B12F-02CFE93EF059}" destId="{B28EE606-8148-492F-AFEB-9E9540B9D527}" srcOrd="0" destOrd="0" presId="urn:microsoft.com/office/officeart/2005/8/layout/cycle6"/>
    <dgm:cxn modelId="{9D5E9A03-BEB0-4849-A274-20A83972F38C}" type="presOf" srcId="{5655A0E1-8525-444E-8FB6-509B645CEA8A}" destId="{4614F4D8-DE8F-4D37-BAC6-D131E8CE8AED}" srcOrd="0" destOrd="0" presId="urn:microsoft.com/office/officeart/2005/8/layout/cycle6"/>
    <dgm:cxn modelId="{550C3A7C-AAD6-4DEA-88FD-DB67E3B5E684}" type="presOf" srcId="{9686DC33-1135-4FA9-B347-1451EF8E98C2}" destId="{322EE5B1-7EDC-4AB6-8A50-928BF0600D8F}" srcOrd="0" destOrd="0" presId="urn:microsoft.com/office/officeart/2005/8/layout/cycle6"/>
    <dgm:cxn modelId="{DD51BDFD-6107-4502-B5EA-86CCE2BD0A57}" type="presOf" srcId="{C5A0FEE8-2842-4E4E-9052-1DEFC5958EEB}" destId="{0C1FE86C-C267-4311-980C-4F8CC265D99B}" srcOrd="0" destOrd="0" presId="urn:microsoft.com/office/officeart/2005/8/layout/cycle6"/>
    <dgm:cxn modelId="{791AE9C3-0FBB-4627-8112-494F9AF28C54}" type="presOf" srcId="{3AA946D5-CF7E-480A-B8FB-B734F36C9233}" destId="{B5917E24-C378-43E3-8E53-347F673B3750}" srcOrd="0" destOrd="0" presId="urn:microsoft.com/office/officeart/2005/8/layout/cycle6"/>
    <dgm:cxn modelId="{3C92B7F6-C3EB-4171-A5CD-471EAB809B2E}" type="presOf" srcId="{C14ADB04-5AA0-43AE-865D-351F733B3A77}" destId="{FF200CFC-6110-4E2F-A083-8DFCEFF20CE5}" srcOrd="0" destOrd="0" presId="urn:microsoft.com/office/officeart/2005/8/layout/cycle6"/>
    <dgm:cxn modelId="{A3C98E5A-DF45-4FCD-AE49-A1EA0D691FFE}" type="presOf" srcId="{E2079466-21C9-426F-A00A-D1F36850007B}" destId="{F965C3ED-1E58-4D26-A557-6F81441A5A83}" srcOrd="0" destOrd="0" presId="urn:microsoft.com/office/officeart/2005/8/layout/cycle6"/>
    <dgm:cxn modelId="{BC6B7089-C41F-4E7B-9446-422B67031D90}" srcId="{C14ADB04-5AA0-43AE-865D-351F733B3A77}" destId="{E2079466-21C9-426F-A00A-D1F36850007B}" srcOrd="0" destOrd="0" parTransId="{6AEAB680-19E8-480B-A9A3-54D374AE3D7D}" sibTransId="{5655A0E1-8525-444E-8FB6-509B645CEA8A}"/>
    <dgm:cxn modelId="{D3CF38F0-14A3-4C9C-8C3B-DD84C6EA2BBB}" srcId="{C14ADB04-5AA0-43AE-865D-351F733B3A77}" destId="{3AA946D5-CF7E-480A-B8FB-B734F36C9233}" srcOrd="1" destOrd="0" parTransId="{19026913-CCC7-4108-97FD-FA120141E63C}" sibTransId="{885460D5-6A4A-4217-A63A-8814A0FF75CE}"/>
    <dgm:cxn modelId="{A07163B6-D4FA-46F4-9E6F-04827C924190}" type="presParOf" srcId="{FF200CFC-6110-4E2F-A083-8DFCEFF20CE5}" destId="{F965C3ED-1E58-4D26-A557-6F81441A5A83}" srcOrd="0" destOrd="0" presId="urn:microsoft.com/office/officeart/2005/8/layout/cycle6"/>
    <dgm:cxn modelId="{70FC356A-722E-40DF-8001-2D6E8BD890EB}" type="presParOf" srcId="{FF200CFC-6110-4E2F-A083-8DFCEFF20CE5}" destId="{E2FA88DF-04BA-4686-8C48-D3174F213800}" srcOrd="1" destOrd="0" presId="urn:microsoft.com/office/officeart/2005/8/layout/cycle6"/>
    <dgm:cxn modelId="{3AD0E5E2-6DE8-4E15-819A-75E06B4153A5}" type="presParOf" srcId="{FF200CFC-6110-4E2F-A083-8DFCEFF20CE5}" destId="{4614F4D8-DE8F-4D37-BAC6-D131E8CE8AED}" srcOrd="2" destOrd="0" presId="urn:microsoft.com/office/officeart/2005/8/layout/cycle6"/>
    <dgm:cxn modelId="{0CD3272E-7893-4D7E-BC0E-C4A3D9E8909F}" type="presParOf" srcId="{FF200CFC-6110-4E2F-A083-8DFCEFF20CE5}" destId="{B5917E24-C378-43E3-8E53-347F673B3750}" srcOrd="3" destOrd="0" presId="urn:microsoft.com/office/officeart/2005/8/layout/cycle6"/>
    <dgm:cxn modelId="{E546CF15-CBC1-480C-91D1-796C547A6099}" type="presParOf" srcId="{FF200CFC-6110-4E2F-A083-8DFCEFF20CE5}" destId="{FAC643FB-890B-4EE1-BD79-B7C75845FB35}" srcOrd="4" destOrd="0" presId="urn:microsoft.com/office/officeart/2005/8/layout/cycle6"/>
    <dgm:cxn modelId="{310D1C07-1BA9-45D0-97C1-BFD72DABF3BD}" type="presParOf" srcId="{FF200CFC-6110-4E2F-A083-8DFCEFF20CE5}" destId="{D834E1F3-B2ED-43A7-BE3E-E3D0E05EFB34}" srcOrd="5" destOrd="0" presId="urn:microsoft.com/office/officeart/2005/8/layout/cycle6"/>
    <dgm:cxn modelId="{9130D620-5834-4814-94A8-86925A9311C4}" type="presParOf" srcId="{FF200CFC-6110-4E2F-A083-8DFCEFF20CE5}" destId="{2FDC5FFD-AB67-4039-B6C3-037E29D1A8D0}" srcOrd="6" destOrd="0" presId="urn:microsoft.com/office/officeart/2005/8/layout/cycle6"/>
    <dgm:cxn modelId="{38ABBF8D-7524-44E0-9416-6D82D231D71E}" type="presParOf" srcId="{FF200CFC-6110-4E2F-A083-8DFCEFF20CE5}" destId="{79F4ABC2-004D-40B8-9CB5-B273EE0226AB}" srcOrd="7" destOrd="0" presId="urn:microsoft.com/office/officeart/2005/8/layout/cycle6"/>
    <dgm:cxn modelId="{646A7781-BE13-4ACC-B606-866A6FDD786D}" type="presParOf" srcId="{FF200CFC-6110-4E2F-A083-8DFCEFF20CE5}" destId="{B28EE606-8148-492F-AFEB-9E9540B9D527}" srcOrd="8" destOrd="0" presId="urn:microsoft.com/office/officeart/2005/8/layout/cycle6"/>
    <dgm:cxn modelId="{566A332F-E7BB-4002-BF90-8353545FABD8}" type="presParOf" srcId="{FF200CFC-6110-4E2F-A083-8DFCEFF20CE5}" destId="{322EE5B1-7EDC-4AB6-8A50-928BF0600D8F}" srcOrd="9" destOrd="0" presId="urn:microsoft.com/office/officeart/2005/8/layout/cycle6"/>
    <dgm:cxn modelId="{B2B7FEBA-D53E-4650-A377-C7F747EE6F80}" type="presParOf" srcId="{FF200CFC-6110-4E2F-A083-8DFCEFF20CE5}" destId="{2E5D80B1-546C-4D7A-AC18-E3BDC1EC05A7}" srcOrd="10" destOrd="0" presId="urn:microsoft.com/office/officeart/2005/8/layout/cycle6"/>
    <dgm:cxn modelId="{F05938C6-C7E4-456F-8F02-3AE6E5D2362B}" type="presParOf" srcId="{FF200CFC-6110-4E2F-A083-8DFCEFF20CE5}" destId="{0C1FE86C-C267-4311-980C-4F8CC265D99B}" srcOrd="11" destOrd="0" presId="urn:microsoft.com/office/officeart/2005/8/layout/cycle6"/>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92EC67-ED96-44D4-90E4-CC3B9E76CE0D}"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EAE0D495-C2E4-4D08-805B-098AFB09736C}">
      <dgm:prSet phldrT="[Text]"/>
      <dgm:spPr/>
      <dgm:t>
        <a:bodyPr/>
        <a:lstStyle/>
        <a:p>
          <a:r>
            <a:rPr lang="en-US" dirty="0" smtClean="0"/>
            <a:t>Whiteboard/DFDs</a:t>
          </a:r>
          <a:endParaRPr lang="en-US" dirty="0"/>
        </a:p>
      </dgm:t>
    </dgm:pt>
    <dgm:pt modelId="{7CF34B50-42EE-4996-B690-F3BDB34E3252}" type="parTrans" cxnId="{2298B785-C701-4A6F-9248-81E07B47CF1A}">
      <dgm:prSet/>
      <dgm:spPr/>
      <dgm:t>
        <a:bodyPr/>
        <a:lstStyle/>
        <a:p>
          <a:endParaRPr lang="en-US"/>
        </a:p>
      </dgm:t>
    </dgm:pt>
    <dgm:pt modelId="{57AE2CBB-3A8A-4BC5-9DF3-5525CEA062AD}" type="sibTrans" cxnId="{2298B785-C701-4A6F-9248-81E07B47CF1A}">
      <dgm:prSet/>
      <dgm:spPr/>
      <dgm:t>
        <a:bodyPr/>
        <a:lstStyle/>
        <a:p>
          <a:endParaRPr lang="en-US"/>
        </a:p>
      </dgm:t>
    </dgm:pt>
    <dgm:pt modelId="{FD89976E-48BF-4B5D-AF39-42375BBCF655}">
      <dgm:prSet phldrT="[Text]"/>
      <dgm:spPr/>
      <dgm:t>
        <a:bodyPr/>
        <a:lstStyle/>
        <a:p>
          <a:r>
            <a:rPr lang="en-US" dirty="0" smtClean="0"/>
            <a:t>Trust Boundaries</a:t>
          </a:r>
          <a:endParaRPr lang="en-US" dirty="0"/>
        </a:p>
      </dgm:t>
    </dgm:pt>
    <dgm:pt modelId="{49DE563B-DC00-47B6-BA42-0A90B52EA694}" type="parTrans" cxnId="{28238697-9DE9-4A23-BFD4-3E8EC469E3F0}">
      <dgm:prSet/>
      <dgm:spPr/>
      <dgm:t>
        <a:bodyPr/>
        <a:lstStyle/>
        <a:p>
          <a:endParaRPr lang="en-US"/>
        </a:p>
      </dgm:t>
    </dgm:pt>
    <dgm:pt modelId="{331DDA3B-6EA8-487B-8B24-A44386E129FF}" type="sibTrans" cxnId="{28238697-9DE9-4A23-BFD4-3E8EC469E3F0}">
      <dgm:prSet/>
      <dgm:spPr/>
      <dgm:t>
        <a:bodyPr/>
        <a:lstStyle/>
        <a:p>
          <a:endParaRPr lang="en-US"/>
        </a:p>
      </dgm:t>
    </dgm:pt>
    <dgm:pt modelId="{0CB0CD38-0483-4FE0-A825-10EF944283DA}">
      <dgm:prSet phldrT="[Text]" custT="1"/>
      <dgm:spPr/>
      <dgm:t>
        <a:bodyPr/>
        <a:lstStyle/>
        <a:p>
          <a:r>
            <a:rPr lang="en-US" sz="1050" dirty="0" smtClean="0">
              <a:solidFill>
                <a:schemeClr val="tx1"/>
              </a:solidFill>
            </a:rPr>
            <a:t>ID Threats</a:t>
          </a:r>
          <a:endParaRPr lang="en-US" sz="1050" dirty="0">
            <a:solidFill>
              <a:schemeClr val="tx1"/>
            </a:solidFill>
          </a:endParaRPr>
        </a:p>
      </dgm:t>
    </dgm:pt>
    <dgm:pt modelId="{BBFB46C2-B5F8-4A5B-BE80-7829375F4EE4}" type="parTrans" cxnId="{E5824F7B-5EFE-43ED-BF5E-B0578CB9C534}">
      <dgm:prSet/>
      <dgm:spPr/>
      <dgm:t>
        <a:bodyPr/>
        <a:lstStyle/>
        <a:p>
          <a:endParaRPr lang="en-US"/>
        </a:p>
      </dgm:t>
    </dgm:pt>
    <dgm:pt modelId="{8A1C6ABD-7DA0-4D80-9300-9FF843439580}" type="sibTrans" cxnId="{E5824F7B-5EFE-43ED-BF5E-B0578CB9C534}">
      <dgm:prSet/>
      <dgm:spPr/>
      <dgm:t>
        <a:bodyPr/>
        <a:lstStyle/>
        <a:p>
          <a:endParaRPr lang="en-US"/>
        </a:p>
      </dgm:t>
    </dgm:pt>
    <dgm:pt modelId="{CCA569DB-7B5C-4308-80AC-0EB900EF9C47}">
      <dgm:prSet phldrT="[Text]"/>
      <dgm:spPr/>
      <dgm:t>
        <a:bodyPr/>
        <a:lstStyle/>
        <a:p>
          <a:r>
            <a:rPr lang="en-US" dirty="0" smtClean="0"/>
            <a:t>STRIDE/Element</a:t>
          </a:r>
          <a:endParaRPr lang="en-US" dirty="0"/>
        </a:p>
      </dgm:t>
    </dgm:pt>
    <dgm:pt modelId="{03F277D5-EC4D-4769-A5F3-1A6B794CFFFE}" type="parTrans" cxnId="{4C81063A-0FE4-4610-B121-5C1CA0A08BF1}">
      <dgm:prSet/>
      <dgm:spPr/>
      <dgm:t>
        <a:bodyPr/>
        <a:lstStyle/>
        <a:p>
          <a:endParaRPr lang="en-US"/>
        </a:p>
      </dgm:t>
    </dgm:pt>
    <dgm:pt modelId="{DAA9E08C-2843-4917-8829-BC4030B5A1D0}" type="sibTrans" cxnId="{4C81063A-0FE4-4610-B121-5C1CA0A08BF1}">
      <dgm:prSet/>
      <dgm:spPr/>
      <dgm:t>
        <a:bodyPr/>
        <a:lstStyle/>
        <a:p>
          <a:endParaRPr lang="en-US"/>
        </a:p>
      </dgm:t>
    </dgm:pt>
    <dgm:pt modelId="{D189680C-E1FF-4149-BB38-7CEA795E7266}">
      <dgm:prSet phldrT="[Text]" custT="1"/>
      <dgm:spPr/>
      <dgm:t>
        <a:bodyPr/>
        <a:lstStyle/>
        <a:p>
          <a:r>
            <a:rPr lang="en-US" sz="1100" dirty="0" smtClean="0">
              <a:solidFill>
                <a:schemeClr val="tx1"/>
              </a:solidFill>
            </a:rPr>
            <a:t>Address</a:t>
          </a:r>
          <a:endParaRPr lang="en-US" sz="1300" dirty="0">
            <a:solidFill>
              <a:schemeClr val="tx1"/>
            </a:solidFill>
          </a:endParaRPr>
        </a:p>
      </dgm:t>
    </dgm:pt>
    <dgm:pt modelId="{AA4EA8BD-DF11-4ACC-96FA-D16E4CC8EC6D}" type="parTrans" cxnId="{F40ED93C-B53B-4CDD-BDC3-67782FB97D98}">
      <dgm:prSet/>
      <dgm:spPr/>
      <dgm:t>
        <a:bodyPr/>
        <a:lstStyle/>
        <a:p>
          <a:endParaRPr lang="en-US"/>
        </a:p>
      </dgm:t>
    </dgm:pt>
    <dgm:pt modelId="{EC553357-55A6-4E48-833C-1CE88A21C264}" type="sibTrans" cxnId="{F40ED93C-B53B-4CDD-BDC3-67782FB97D98}">
      <dgm:prSet/>
      <dgm:spPr/>
      <dgm:t>
        <a:bodyPr/>
        <a:lstStyle/>
        <a:p>
          <a:endParaRPr lang="en-US"/>
        </a:p>
      </dgm:t>
    </dgm:pt>
    <dgm:pt modelId="{F6D77E4D-EA97-4710-AB83-0B9C2A230B58}">
      <dgm:prSet phldrT="[Text]"/>
      <dgm:spPr/>
      <dgm:t>
        <a:bodyPr/>
        <a:lstStyle/>
        <a:p>
          <a:r>
            <a:rPr lang="en-US" dirty="0" smtClean="0"/>
            <a:t>Bug per threat</a:t>
          </a:r>
          <a:endParaRPr lang="en-US" dirty="0"/>
        </a:p>
      </dgm:t>
    </dgm:pt>
    <dgm:pt modelId="{C5DD5EC5-EC0D-4F87-A8B0-92479C78982C}" type="parTrans" cxnId="{930FAE83-B0B4-485C-8262-CD8A0D75440C}">
      <dgm:prSet/>
      <dgm:spPr/>
      <dgm:t>
        <a:bodyPr/>
        <a:lstStyle/>
        <a:p>
          <a:endParaRPr lang="en-US"/>
        </a:p>
      </dgm:t>
    </dgm:pt>
    <dgm:pt modelId="{78B2C10C-5BCD-4EA0-AE0F-4E8D6E361FBF}" type="sibTrans" cxnId="{930FAE83-B0B4-485C-8262-CD8A0D75440C}">
      <dgm:prSet/>
      <dgm:spPr/>
      <dgm:t>
        <a:bodyPr/>
        <a:lstStyle/>
        <a:p>
          <a:endParaRPr lang="en-US"/>
        </a:p>
      </dgm:t>
    </dgm:pt>
    <dgm:pt modelId="{FF6294FD-4108-435F-82A3-E622913DE721}">
      <dgm:prSet phldrT="[Text]" custT="1"/>
      <dgm:spPr/>
      <dgm:t>
        <a:bodyPr/>
        <a:lstStyle/>
        <a:p>
          <a:r>
            <a:rPr lang="en-US" sz="1100" dirty="0" smtClean="0">
              <a:solidFill>
                <a:schemeClr val="tx1"/>
              </a:solidFill>
            </a:rPr>
            <a:t>Validate</a:t>
          </a:r>
          <a:endParaRPr lang="en-US" sz="1300" dirty="0">
            <a:solidFill>
              <a:schemeClr val="tx1"/>
            </a:solidFill>
          </a:endParaRPr>
        </a:p>
      </dgm:t>
    </dgm:pt>
    <dgm:pt modelId="{5A2DB78B-9BE5-42E3-BFF6-10A9565E7B3F}" type="parTrans" cxnId="{48333FB7-5469-4F70-9DB5-44810A08BF11}">
      <dgm:prSet/>
      <dgm:spPr/>
      <dgm:t>
        <a:bodyPr/>
        <a:lstStyle/>
        <a:p>
          <a:endParaRPr lang="en-US"/>
        </a:p>
      </dgm:t>
    </dgm:pt>
    <dgm:pt modelId="{E67972BC-6E7B-48F4-8350-F1B7A4AFB743}" type="sibTrans" cxnId="{48333FB7-5469-4F70-9DB5-44810A08BF11}">
      <dgm:prSet/>
      <dgm:spPr/>
      <dgm:t>
        <a:bodyPr/>
        <a:lstStyle/>
        <a:p>
          <a:endParaRPr lang="en-US"/>
        </a:p>
      </dgm:t>
    </dgm:pt>
    <dgm:pt modelId="{4088B395-25CA-4573-9D86-400A96AD0FBB}">
      <dgm:prSet phldrT="[Text]" custT="1"/>
      <dgm:spPr/>
      <dgm:t>
        <a:bodyPr/>
        <a:lstStyle/>
        <a:p>
          <a:r>
            <a:rPr lang="en-US" sz="1050" dirty="0" smtClean="0">
              <a:solidFill>
                <a:schemeClr val="tx1"/>
              </a:solidFill>
            </a:rPr>
            <a:t>Diagram</a:t>
          </a:r>
          <a:endParaRPr lang="en-US" sz="1000" dirty="0">
            <a:solidFill>
              <a:schemeClr val="tx1"/>
            </a:solidFill>
          </a:endParaRPr>
        </a:p>
      </dgm:t>
    </dgm:pt>
    <dgm:pt modelId="{4D759141-FCE9-46C2-B8B6-74B4FDD1385E}" type="parTrans" cxnId="{868F9845-8E56-4886-A843-4808E8141F79}">
      <dgm:prSet/>
      <dgm:spPr/>
      <dgm:t>
        <a:bodyPr/>
        <a:lstStyle/>
        <a:p>
          <a:endParaRPr lang="en-US"/>
        </a:p>
      </dgm:t>
    </dgm:pt>
    <dgm:pt modelId="{D6D6467D-B152-454B-8407-0B9B5E1C7C5A}" type="sibTrans" cxnId="{868F9845-8E56-4886-A843-4808E8141F79}">
      <dgm:prSet/>
      <dgm:spPr/>
      <dgm:t>
        <a:bodyPr/>
        <a:lstStyle/>
        <a:p>
          <a:endParaRPr lang="en-US"/>
        </a:p>
      </dgm:t>
    </dgm:pt>
    <dgm:pt modelId="{FCC8FE67-3254-421A-ADE9-549AD8D088D1}">
      <dgm:prSet phldrT="[Text]"/>
      <dgm:spPr/>
      <dgm:t>
        <a:bodyPr/>
        <a:lstStyle/>
        <a:p>
          <a:r>
            <a:rPr lang="en-US" dirty="0" smtClean="0"/>
            <a:t>Complete and up to date</a:t>
          </a:r>
          <a:endParaRPr lang="en-US" dirty="0"/>
        </a:p>
      </dgm:t>
    </dgm:pt>
    <dgm:pt modelId="{0668368C-0C89-47A4-8E1C-8BA72862FCD0}" type="parTrans" cxnId="{5BC99058-BFC8-4CC6-9FCA-478E7668F5FE}">
      <dgm:prSet/>
      <dgm:spPr/>
      <dgm:t>
        <a:bodyPr/>
        <a:lstStyle/>
        <a:p>
          <a:endParaRPr lang="en-US"/>
        </a:p>
      </dgm:t>
    </dgm:pt>
    <dgm:pt modelId="{1852236E-5F3C-4CFA-A9AF-B35C8FBF2A3B}" type="sibTrans" cxnId="{5BC99058-BFC8-4CC6-9FCA-478E7668F5FE}">
      <dgm:prSet/>
      <dgm:spPr/>
      <dgm:t>
        <a:bodyPr/>
        <a:lstStyle/>
        <a:p>
          <a:endParaRPr lang="en-US"/>
        </a:p>
      </dgm:t>
    </dgm:pt>
    <dgm:pt modelId="{8FFE4D32-D4B5-4699-BBA8-14111DF23D54}">
      <dgm:prSet phldrT="[Text]"/>
      <dgm:spPr/>
      <dgm:t>
        <a:bodyPr/>
        <a:lstStyle/>
        <a:p>
          <a:r>
            <a:rPr lang="en-US" dirty="0" smtClean="0"/>
            <a:t>Threats for each element, trust boundary</a:t>
          </a:r>
          <a:endParaRPr lang="en-US" dirty="0"/>
        </a:p>
      </dgm:t>
    </dgm:pt>
    <dgm:pt modelId="{E577AA22-C8E9-4517-879D-D9595D9C2740}" type="parTrans" cxnId="{951F87D1-6663-452A-A53A-C0180B82871B}">
      <dgm:prSet/>
      <dgm:spPr/>
      <dgm:t>
        <a:bodyPr/>
        <a:lstStyle/>
        <a:p>
          <a:endParaRPr lang="en-US"/>
        </a:p>
      </dgm:t>
    </dgm:pt>
    <dgm:pt modelId="{6FDBB344-466C-4064-94A8-62246859ED69}" type="sibTrans" cxnId="{951F87D1-6663-452A-A53A-C0180B82871B}">
      <dgm:prSet/>
      <dgm:spPr/>
      <dgm:t>
        <a:bodyPr/>
        <a:lstStyle/>
        <a:p>
          <a:endParaRPr lang="en-US"/>
        </a:p>
      </dgm:t>
    </dgm:pt>
    <dgm:pt modelId="{D2F67520-6CD6-44C6-90AD-B7035F1B19E8}" type="pres">
      <dgm:prSet presAssocID="{F492EC67-ED96-44D4-90E4-CC3B9E76CE0D}" presName="linearFlow" presStyleCnt="0">
        <dgm:presLayoutVars>
          <dgm:dir/>
          <dgm:animLvl val="lvl"/>
          <dgm:resizeHandles val="exact"/>
        </dgm:presLayoutVars>
      </dgm:prSet>
      <dgm:spPr/>
      <dgm:t>
        <a:bodyPr/>
        <a:lstStyle/>
        <a:p>
          <a:endParaRPr lang="en-US"/>
        </a:p>
      </dgm:t>
    </dgm:pt>
    <dgm:pt modelId="{BE27F25E-603B-443A-9330-870A5BFB58D9}" type="pres">
      <dgm:prSet presAssocID="{4088B395-25CA-4573-9D86-400A96AD0FBB}" presName="composite" presStyleCnt="0"/>
      <dgm:spPr/>
    </dgm:pt>
    <dgm:pt modelId="{C41861C5-1C79-4A80-958E-F92B95F889E4}" type="pres">
      <dgm:prSet presAssocID="{4088B395-25CA-4573-9D86-400A96AD0FBB}" presName="parentText" presStyleLbl="alignNode1" presStyleIdx="0" presStyleCnt="4">
        <dgm:presLayoutVars>
          <dgm:chMax val="1"/>
          <dgm:bulletEnabled val="1"/>
        </dgm:presLayoutVars>
      </dgm:prSet>
      <dgm:spPr/>
      <dgm:t>
        <a:bodyPr/>
        <a:lstStyle/>
        <a:p>
          <a:endParaRPr lang="en-US"/>
        </a:p>
      </dgm:t>
    </dgm:pt>
    <dgm:pt modelId="{EB79D2CE-1371-4B15-B030-34409A7AC17D}" type="pres">
      <dgm:prSet presAssocID="{4088B395-25CA-4573-9D86-400A96AD0FBB}" presName="descendantText" presStyleLbl="alignAcc1" presStyleIdx="0" presStyleCnt="4">
        <dgm:presLayoutVars>
          <dgm:bulletEnabled val="1"/>
        </dgm:presLayoutVars>
      </dgm:prSet>
      <dgm:spPr/>
      <dgm:t>
        <a:bodyPr/>
        <a:lstStyle/>
        <a:p>
          <a:endParaRPr lang="en-US"/>
        </a:p>
      </dgm:t>
    </dgm:pt>
    <dgm:pt modelId="{47ABEE47-9EBE-4D9B-A192-6923C4521BC1}" type="pres">
      <dgm:prSet presAssocID="{D6D6467D-B152-454B-8407-0B9B5E1C7C5A}" presName="sp" presStyleCnt="0"/>
      <dgm:spPr/>
    </dgm:pt>
    <dgm:pt modelId="{2DE95933-61D6-4E25-9EAD-696FBB95564E}" type="pres">
      <dgm:prSet presAssocID="{0CB0CD38-0483-4FE0-A825-10EF944283DA}" presName="composite" presStyleCnt="0"/>
      <dgm:spPr/>
    </dgm:pt>
    <dgm:pt modelId="{9C5C1131-F231-4A5D-B2DC-45B8E7068AD2}" type="pres">
      <dgm:prSet presAssocID="{0CB0CD38-0483-4FE0-A825-10EF944283DA}" presName="parentText" presStyleLbl="alignNode1" presStyleIdx="1" presStyleCnt="4">
        <dgm:presLayoutVars>
          <dgm:chMax val="1"/>
          <dgm:bulletEnabled val="1"/>
        </dgm:presLayoutVars>
      </dgm:prSet>
      <dgm:spPr/>
      <dgm:t>
        <a:bodyPr/>
        <a:lstStyle/>
        <a:p>
          <a:endParaRPr lang="en-US"/>
        </a:p>
      </dgm:t>
    </dgm:pt>
    <dgm:pt modelId="{256C4EC6-7E00-4BA3-ABC6-8CF73607A4BA}" type="pres">
      <dgm:prSet presAssocID="{0CB0CD38-0483-4FE0-A825-10EF944283DA}" presName="descendantText" presStyleLbl="alignAcc1" presStyleIdx="1" presStyleCnt="4">
        <dgm:presLayoutVars>
          <dgm:bulletEnabled val="1"/>
        </dgm:presLayoutVars>
      </dgm:prSet>
      <dgm:spPr/>
      <dgm:t>
        <a:bodyPr/>
        <a:lstStyle/>
        <a:p>
          <a:endParaRPr lang="en-US"/>
        </a:p>
      </dgm:t>
    </dgm:pt>
    <dgm:pt modelId="{B2787882-F058-4528-8579-18E50A513329}" type="pres">
      <dgm:prSet presAssocID="{8A1C6ABD-7DA0-4D80-9300-9FF843439580}" presName="sp" presStyleCnt="0"/>
      <dgm:spPr/>
    </dgm:pt>
    <dgm:pt modelId="{2D8740E8-E011-4F79-B6BB-BA9A9CF2348D}" type="pres">
      <dgm:prSet presAssocID="{D189680C-E1FF-4149-BB38-7CEA795E7266}" presName="composite" presStyleCnt="0"/>
      <dgm:spPr/>
    </dgm:pt>
    <dgm:pt modelId="{7C7B96B7-B9FF-4342-915D-A64BC3DCAED3}" type="pres">
      <dgm:prSet presAssocID="{D189680C-E1FF-4149-BB38-7CEA795E7266}" presName="parentText" presStyleLbl="alignNode1" presStyleIdx="2" presStyleCnt="4">
        <dgm:presLayoutVars>
          <dgm:chMax val="1"/>
          <dgm:bulletEnabled val="1"/>
        </dgm:presLayoutVars>
      </dgm:prSet>
      <dgm:spPr/>
      <dgm:t>
        <a:bodyPr/>
        <a:lstStyle/>
        <a:p>
          <a:endParaRPr lang="en-US"/>
        </a:p>
      </dgm:t>
    </dgm:pt>
    <dgm:pt modelId="{AFF664DF-2462-495B-846C-0750522BADD0}" type="pres">
      <dgm:prSet presAssocID="{D189680C-E1FF-4149-BB38-7CEA795E7266}" presName="descendantText" presStyleLbl="alignAcc1" presStyleIdx="2" presStyleCnt="4">
        <dgm:presLayoutVars>
          <dgm:bulletEnabled val="1"/>
        </dgm:presLayoutVars>
      </dgm:prSet>
      <dgm:spPr/>
      <dgm:t>
        <a:bodyPr/>
        <a:lstStyle/>
        <a:p>
          <a:endParaRPr lang="en-US"/>
        </a:p>
      </dgm:t>
    </dgm:pt>
    <dgm:pt modelId="{66938455-860F-40C4-98AD-921B2FF7EBC6}" type="pres">
      <dgm:prSet presAssocID="{EC553357-55A6-4E48-833C-1CE88A21C264}" presName="sp" presStyleCnt="0"/>
      <dgm:spPr/>
    </dgm:pt>
    <dgm:pt modelId="{91FE7299-63BF-46AC-A87F-26AED67DFBA4}" type="pres">
      <dgm:prSet presAssocID="{FF6294FD-4108-435F-82A3-E622913DE721}" presName="composite" presStyleCnt="0"/>
      <dgm:spPr/>
    </dgm:pt>
    <dgm:pt modelId="{F221C871-E84D-4960-B4DF-1CF35DCB9CEE}" type="pres">
      <dgm:prSet presAssocID="{FF6294FD-4108-435F-82A3-E622913DE721}" presName="parentText" presStyleLbl="alignNode1" presStyleIdx="3" presStyleCnt="4">
        <dgm:presLayoutVars>
          <dgm:chMax val="1"/>
          <dgm:bulletEnabled val="1"/>
        </dgm:presLayoutVars>
      </dgm:prSet>
      <dgm:spPr/>
      <dgm:t>
        <a:bodyPr/>
        <a:lstStyle/>
        <a:p>
          <a:endParaRPr lang="en-US"/>
        </a:p>
      </dgm:t>
    </dgm:pt>
    <dgm:pt modelId="{8544A6A0-A6AD-43D9-9BE0-654250AD64EF}" type="pres">
      <dgm:prSet presAssocID="{FF6294FD-4108-435F-82A3-E622913DE721}" presName="descendantText" presStyleLbl="alignAcc1" presStyleIdx="3" presStyleCnt="4">
        <dgm:presLayoutVars>
          <dgm:bulletEnabled val="1"/>
        </dgm:presLayoutVars>
      </dgm:prSet>
      <dgm:spPr/>
      <dgm:t>
        <a:bodyPr/>
        <a:lstStyle/>
        <a:p>
          <a:endParaRPr lang="en-US"/>
        </a:p>
      </dgm:t>
    </dgm:pt>
  </dgm:ptLst>
  <dgm:cxnLst>
    <dgm:cxn modelId="{7107DF61-EF10-41C3-B536-551673B9D4B2}" type="presOf" srcId="{EAE0D495-C2E4-4D08-805B-098AFB09736C}" destId="{EB79D2CE-1371-4B15-B030-34409A7AC17D}" srcOrd="0" destOrd="0" presId="urn:microsoft.com/office/officeart/2005/8/layout/chevron2"/>
    <dgm:cxn modelId="{AAABD542-6934-4EE6-929C-5F46B45B6844}" type="presOf" srcId="{D189680C-E1FF-4149-BB38-7CEA795E7266}" destId="{7C7B96B7-B9FF-4342-915D-A64BC3DCAED3}" srcOrd="0" destOrd="0" presId="urn:microsoft.com/office/officeart/2005/8/layout/chevron2"/>
    <dgm:cxn modelId="{F01DE35C-9509-43B7-A205-9F7EA246197A}" type="presOf" srcId="{8FFE4D32-D4B5-4699-BBA8-14111DF23D54}" destId="{8544A6A0-A6AD-43D9-9BE0-654250AD64EF}" srcOrd="0" destOrd="1" presId="urn:microsoft.com/office/officeart/2005/8/layout/chevron2"/>
    <dgm:cxn modelId="{8DAF523F-8BDC-4F03-AFC7-28B0AC1EE7EA}" type="presOf" srcId="{F6D77E4D-EA97-4710-AB83-0B9C2A230B58}" destId="{AFF664DF-2462-495B-846C-0750522BADD0}" srcOrd="0" destOrd="0" presId="urn:microsoft.com/office/officeart/2005/8/layout/chevron2"/>
    <dgm:cxn modelId="{E5824F7B-5EFE-43ED-BF5E-B0578CB9C534}" srcId="{F492EC67-ED96-44D4-90E4-CC3B9E76CE0D}" destId="{0CB0CD38-0483-4FE0-A825-10EF944283DA}" srcOrd="1" destOrd="0" parTransId="{BBFB46C2-B5F8-4A5B-BE80-7829375F4EE4}" sibTransId="{8A1C6ABD-7DA0-4D80-9300-9FF843439580}"/>
    <dgm:cxn modelId="{F40ED93C-B53B-4CDD-BDC3-67782FB97D98}" srcId="{F492EC67-ED96-44D4-90E4-CC3B9E76CE0D}" destId="{D189680C-E1FF-4149-BB38-7CEA795E7266}" srcOrd="2" destOrd="0" parTransId="{AA4EA8BD-DF11-4ACC-96FA-D16E4CC8EC6D}" sibTransId="{EC553357-55A6-4E48-833C-1CE88A21C264}"/>
    <dgm:cxn modelId="{6E3DDE60-2B2F-4793-8934-4DA529B99BD9}" type="presOf" srcId="{4088B395-25CA-4573-9D86-400A96AD0FBB}" destId="{C41861C5-1C79-4A80-958E-F92B95F889E4}" srcOrd="0" destOrd="0" presId="urn:microsoft.com/office/officeart/2005/8/layout/chevron2"/>
    <dgm:cxn modelId="{5BC99058-BFC8-4CC6-9FCA-478E7668F5FE}" srcId="{FF6294FD-4108-435F-82A3-E622913DE721}" destId="{FCC8FE67-3254-421A-ADE9-549AD8D088D1}" srcOrd="0" destOrd="0" parTransId="{0668368C-0C89-47A4-8E1C-8BA72862FCD0}" sibTransId="{1852236E-5F3C-4CFA-A9AF-B35C8FBF2A3B}"/>
    <dgm:cxn modelId="{28238697-9DE9-4A23-BFD4-3E8EC469E3F0}" srcId="{4088B395-25CA-4573-9D86-400A96AD0FBB}" destId="{FD89976E-48BF-4B5D-AF39-42375BBCF655}" srcOrd="1" destOrd="0" parTransId="{49DE563B-DC00-47B6-BA42-0A90B52EA694}" sibTransId="{331DDA3B-6EA8-487B-8B24-A44386E129FF}"/>
    <dgm:cxn modelId="{3C4B82FB-A064-472F-A70C-43E823220D05}" type="presOf" srcId="{CCA569DB-7B5C-4308-80AC-0EB900EF9C47}" destId="{256C4EC6-7E00-4BA3-ABC6-8CF73607A4BA}" srcOrd="0" destOrd="0" presId="urn:microsoft.com/office/officeart/2005/8/layout/chevron2"/>
    <dgm:cxn modelId="{365FA0F6-2585-4980-ADBD-F76DBC28D81D}" type="presOf" srcId="{0CB0CD38-0483-4FE0-A825-10EF944283DA}" destId="{9C5C1131-F231-4A5D-B2DC-45B8E7068AD2}" srcOrd="0" destOrd="0" presId="urn:microsoft.com/office/officeart/2005/8/layout/chevron2"/>
    <dgm:cxn modelId="{CA2E59BB-4199-4B37-B26D-10C954700B3E}" type="presOf" srcId="{FD89976E-48BF-4B5D-AF39-42375BBCF655}" destId="{EB79D2CE-1371-4B15-B030-34409A7AC17D}" srcOrd="0" destOrd="1" presId="urn:microsoft.com/office/officeart/2005/8/layout/chevron2"/>
    <dgm:cxn modelId="{868F9845-8E56-4886-A843-4808E8141F79}" srcId="{F492EC67-ED96-44D4-90E4-CC3B9E76CE0D}" destId="{4088B395-25CA-4573-9D86-400A96AD0FBB}" srcOrd="0" destOrd="0" parTransId="{4D759141-FCE9-46C2-B8B6-74B4FDD1385E}" sibTransId="{D6D6467D-B152-454B-8407-0B9B5E1C7C5A}"/>
    <dgm:cxn modelId="{755D05DC-DC6C-42F0-9C71-9D5E621520D8}" type="presOf" srcId="{F492EC67-ED96-44D4-90E4-CC3B9E76CE0D}" destId="{D2F67520-6CD6-44C6-90AD-B7035F1B19E8}" srcOrd="0" destOrd="0" presId="urn:microsoft.com/office/officeart/2005/8/layout/chevron2"/>
    <dgm:cxn modelId="{979894A2-6E77-4708-9E7B-E74F99076A0C}" type="presOf" srcId="{FCC8FE67-3254-421A-ADE9-549AD8D088D1}" destId="{8544A6A0-A6AD-43D9-9BE0-654250AD64EF}" srcOrd="0" destOrd="0" presId="urn:microsoft.com/office/officeart/2005/8/layout/chevron2"/>
    <dgm:cxn modelId="{48333FB7-5469-4F70-9DB5-44810A08BF11}" srcId="{F492EC67-ED96-44D4-90E4-CC3B9E76CE0D}" destId="{FF6294FD-4108-435F-82A3-E622913DE721}" srcOrd="3" destOrd="0" parTransId="{5A2DB78B-9BE5-42E3-BFF6-10A9565E7B3F}" sibTransId="{E67972BC-6E7B-48F4-8350-F1B7A4AFB743}"/>
    <dgm:cxn modelId="{951F87D1-6663-452A-A53A-C0180B82871B}" srcId="{FF6294FD-4108-435F-82A3-E622913DE721}" destId="{8FFE4D32-D4B5-4699-BBA8-14111DF23D54}" srcOrd="1" destOrd="0" parTransId="{E577AA22-C8E9-4517-879D-D9595D9C2740}" sibTransId="{6FDBB344-466C-4064-94A8-62246859ED69}"/>
    <dgm:cxn modelId="{2298B785-C701-4A6F-9248-81E07B47CF1A}" srcId="{4088B395-25CA-4573-9D86-400A96AD0FBB}" destId="{EAE0D495-C2E4-4D08-805B-098AFB09736C}" srcOrd="0" destOrd="0" parTransId="{7CF34B50-42EE-4996-B690-F3BDB34E3252}" sibTransId="{57AE2CBB-3A8A-4BC5-9DF3-5525CEA062AD}"/>
    <dgm:cxn modelId="{930FAE83-B0B4-485C-8262-CD8A0D75440C}" srcId="{D189680C-E1FF-4149-BB38-7CEA795E7266}" destId="{F6D77E4D-EA97-4710-AB83-0B9C2A230B58}" srcOrd="0" destOrd="0" parTransId="{C5DD5EC5-EC0D-4F87-A8B0-92479C78982C}" sibTransId="{78B2C10C-5BCD-4EA0-AE0F-4E8D6E361FBF}"/>
    <dgm:cxn modelId="{88CB6F91-30B5-4FA6-9B39-6C9D22759B4E}" type="presOf" srcId="{FF6294FD-4108-435F-82A3-E622913DE721}" destId="{F221C871-E84D-4960-B4DF-1CF35DCB9CEE}" srcOrd="0" destOrd="0" presId="urn:microsoft.com/office/officeart/2005/8/layout/chevron2"/>
    <dgm:cxn modelId="{4C81063A-0FE4-4610-B121-5C1CA0A08BF1}" srcId="{0CB0CD38-0483-4FE0-A825-10EF944283DA}" destId="{CCA569DB-7B5C-4308-80AC-0EB900EF9C47}" srcOrd="0" destOrd="0" parTransId="{03F277D5-EC4D-4769-A5F3-1A6B794CFFFE}" sibTransId="{DAA9E08C-2843-4917-8829-BC4030B5A1D0}"/>
    <dgm:cxn modelId="{BE1DF9CE-D2C3-4EF8-AF2F-D324C07DFA3C}" type="presParOf" srcId="{D2F67520-6CD6-44C6-90AD-B7035F1B19E8}" destId="{BE27F25E-603B-443A-9330-870A5BFB58D9}" srcOrd="0" destOrd="0" presId="urn:microsoft.com/office/officeart/2005/8/layout/chevron2"/>
    <dgm:cxn modelId="{9366DC51-1431-45EF-82D1-2D91D6FA9675}" type="presParOf" srcId="{BE27F25E-603B-443A-9330-870A5BFB58D9}" destId="{C41861C5-1C79-4A80-958E-F92B95F889E4}" srcOrd="0" destOrd="0" presId="urn:microsoft.com/office/officeart/2005/8/layout/chevron2"/>
    <dgm:cxn modelId="{F7F560E5-A101-4DCF-9AD0-0D868F63AB3A}" type="presParOf" srcId="{BE27F25E-603B-443A-9330-870A5BFB58D9}" destId="{EB79D2CE-1371-4B15-B030-34409A7AC17D}" srcOrd="1" destOrd="0" presId="urn:microsoft.com/office/officeart/2005/8/layout/chevron2"/>
    <dgm:cxn modelId="{F1A13C72-825F-43E2-A71B-4B8AFA8F3FBE}" type="presParOf" srcId="{D2F67520-6CD6-44C6-90AD-B7035F1B19E8}" destId="{47ABEE47-9EBE-4D9B-A192-6923C4521BC1}" srcOrd="1" destOrd="0" presId="urn:microsoft.com/office/officeart/2005/8/layout/chevron2"/>
    <dgm:cxn modelId="{DCB3FF59-AC1D-4FFE-B97E-A8A4FCD63EC3}" type="presParOf" srcId="{D2F67520-6CD6-44C6-90AD-B7035F1B19E8}" destId="{2DE95933-61D6-4E25-9EAD-696FBB95564E}" srcOrd="2" destOrd="0" presId="urn:microsoft.com/office/officeart/2005/8/layout/chevron2"/>
    <dgm:cxn modelId="{36381ED6-27BA-4245-9402-B4DFD923C25F}" type="presParOf" srcId="{2DE95933-61D6-4E25-9EAD-696FBB95564E}" destId="{9C5C1131-F231-4A5D-B2DC-45B8E7068AD2}" srcOrd="0" destOrd="0" presId="urn:microsoft.com/office/officeart/2005/8/layout/chevron2"/>
    <dgm:cxn modelId="{E455C05C-ED2D-4229-8513-B3A189B63EA3}" type="presParOf" srcId="{2DE95933-61D6-4E25-9EAD-696FBB95564E}" destId="{256C4EC6-7E00-4BA3-ABC6-8CF73607A4BA}" srcOrd="1" destOrd="0" presId="urn:microsoft.com/office/officeart/2005/8/layout/chevron2"/>
    <dgm:cxn modelId="{5C2D4550-21B1-4555-A29C-387B6AFEDDF9}" type="presParOf" srcId="{D2F67520-6CD6-44C6-90AD-B7035F1B19E8}" destId="{B2787882-F058-4528-8579-18E50A513329}" srcOrd="3" destOrd="0" presId="urn:microsoft.com/office/officeart/2005/8/layout/chevron2"/>
    <dgm:cxn modelId="{17F1C2EE-7750-436C-9D40-5F0E2444F8E1}" type="presParOf" srcId="{D2F67520-6CD6-44C6-90AD-B7035F1B19E8}" destId="{2D8740E8-E011-4F79-B6BB-BA9A9CF2348D}" srcOrd="4" destOrd="0" presId="urn:microsoft.com/office/officeart/2005/8/layout/chevron2"/>
    <dgm:cxn modelId="{3E2C0F83-6611-4D60-8F66-DF776CE5B497}" type="presParOf" srcId="{2D8740E8-E011-4F79-B6BB-BA9A9CF2348D}" destId="{7C7B96B7-B9FF-4342-915D-A64BC3DCAED3}" srcOrd="0" destOrd="0" presId="urn:microsoft.com/office/officeart/2005/8/layout/chevron2"/>
    <dgm:cxn modelId="{C0F4C22D-B670-4DA9-9356-305E6F53DCAD}" type="presParOf" srcId="{2D8740E8-E011-4F79-B6BB-BA9A9CF2348D}" destId="{AFF664DF-2462-495B-846C-0750522BADD0}" srcOrd="1" destOrd="0" presId="urn:microsoft.com/office/officeart/2005/8/layout/chevron2"/>
    <dgm:cxn modelId="{D0F7C3A3-B43D-4F47-8D72-A6BB74F996E6}" type="presParOf" srcId="{D2F67520-6CD6-44C6-90AD-B7035F1B19E8}" destId="{66938455-860F-40C4-98AD-921B2FF7EBC6}" srcOrd="5" destOrd="0" presId="urn:microsoft.com/office/officeart/2005/8/layout/chevron2"/>
    <dgm:cxn modelId="{1B4FE2A6-9E6B-420E-BE49-99FCAF08814F}" type="presParOf" srcId="{D2F67520-6CD6-44C6-90AD-B7035F1B19E8}" destId="{91FE7299-63BF-46AC-A87F-26AED67DFBA4}" srcOrd="6" destOrd="0" presId="urn:microsoft.com/office/officeart/2005/8/layout/chevron2"/>
    <dgm:cxn modelId="{2C3CF348-117D-4CBB-A99A-5151BB90190E}" type="presParOf" srcId="{91FE7299-63BF-46AC-A87F-26AED67DFBA4}" destId="{F221C871-E84D-4960-B4DF-1CF35DCB9CEE}" srcOrd="0" destOrd="0" presId="urn:microsoft.com/office/officeart/2005/8/layout/chevron2"/>
    <dgm:cxn modelId="{D471F682-60C7-4D6B-B27B-542C7D04FF46}" type="presParOf" srcId="{91FE7299-63BF-46AC-A87F-26AED67DFBA4}" destId="{8544A6A0-A6AD-43D9-9BE0-654250AD64E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4ADB04-5AA0-43AE-865D-351F733B3A77}" type="doc">
      <dgm:prSet loTypeId="urn:microsoft.com/office/officeart/2005/8/layout/cycle6" loCatId="cycle" qsTypeId="urn:microsoft.com/office/officeart/2005/8/quickstyle/simple4" qsCatId="simple" csTypeId="urn:microsoft.com/office/officeart/2005/8/colors/colorful2" csCatId="colorful" phldr="1"/>
      <dgm:spPr/>
      <dgm:t>
        <a:bodyPr/>
        <a:lstStyle/>
        <a:p>
          <a:endParaRPr lang="en-US"/>
        </a:p>
      </dgm:t>
    </dgm:pt>
    <dgm:pt modelId="{E2079466-21C9-426F-A00A-D1F36850007B}">
      <dgm:prSet phldrT="[Text]" custT="1"/>
      <dgm:spPr/>
      <dgm:t>
        <a:bodyPr/>
        <a:lstStyle/>
        <a:p>
          <a:r>
            <a:rPr lang="en-US" sz="2000" b="1" dirty="0" smtClean="0">
              <a:effectLst>
                <a:outerShdw blurRad="38100" dist="38100" dir="2700000" algn="tl">
                  <a:srgbClr val="000000">
                    <a:alpha val="43137"/>
                  </a:srgbClr>
                </a:outerShdw>
              </a:effectLst>
              <a:latin typeface="+mn-lt"/>
            </a:rPr>
            <a:t>Diagram</a:t>
          </a:r>
          <a:endParaRPr lang="en-US" sz="2000" b="1" dirty="0">
            <a:effectLst>
              <a:outerShdw blurRad="38100" dist="38100" dir="2700000" algn="tl">
                <a:srgbClr val="000000">
                  <a:alpha val="43137"/>
                </a:srgbClr>
              </a:outerShdw>
            </a:effectLst>
            <a:latin typeface="+mn-lt"/>
          </a:endParaRPr>
        </a:p>
      </dgm:t>
    </dgm:pt>
    <dgm:pt modelId="{6AEAB680-19E8-480B-A9A3-54D374AE3D7D}" type="parTrans" cxnId="{BC6B7089-C41F-4E7B-9446-422B67031D90}">
      <dgm:prSet/>
      <dgm:spPr/>
      <dgm:t>
        <a:bodyPr/>
        <a:lstStyle/>
        <a:p>
          <a:endParaRPr lang="en-US"/>
        </a:p>
      </dgm:t>
    </dgm:pt>
    <dgm:pt modelId="{5655A0E1-8525-444E-8FB6-509B645CEA8A}" type="sibTrans" cxnId="{BC6B7089-C41F-4E7B-9446-422B67031D90}">
      <dgm:prSet/>
      <dgm:spPr>
        <a:ln w="25400">
          <a:solidFill>
            <a:schemeClr val="accent6"/>
          </a:solidFill>
        </a:ln>
      </dgm:spPr>
      <dgm:t>
        <a:bodyPr/>
        <a:lstStyle/>
        <a:p>
          <a:endParaRPr lang="en-US" dirty="0"/>
        </a:p>
      </dgm:t>
    </dgm:pt>
    <dgm:pt modelId="{3AA946D5-CF7E-480A-B8FB-B734F36C9233}">
      <dgm:prSet phldrT="[Text]" custT="1"/>
      <dgm:spPr/>
      <dgm:t>
        <a:bodyPr/>
        <a:lstStyle/>
        <a:p>
          <a:r>
            <a:rPr lang="en-US" sz="2000" b="1" dirty="0" smtClean="0">
              <a:effectLst>
                <a:outerShdw blurRad="38100" dist="38100" dir="2700000" algn="tl">
                  <a:srgbClr val="000000">
                    <a:alpha val="43137"/>
                  </a:srgbClr>
                </a:outerShdw>
              </a:effectLst>
              <a:latin typeface="+mn-lt"/>
            </a:rPr>
            <a:t>Identify Threats</a:t>
          </a:r>
          <a:endParaRPr lang="en-US" sz="2000" b="1" dirty="0">
            <a:effectLst>
              <a:outerShdw blurRad="38100" dist="38100" dir="2700000" algn="tl">
                <a:srgbClr val="000000">
                  <a:alpha val="43137"/>
                </a:srgbClr>
              </a:outerShdw>
            </a:effectLst>
            <a:latin typeface="+mn-lt"/>
          </a:endParaRPr>
        </a:p>
      </dgm:t>
    </dgm:pt>
    <dgm:pt modelId="{19026913-CCC7-4108-97FD-FA120141E63C}" type="parTrans" cxnId="{D3CF38F0-14A3-4C9C-8C3B-DD84C6EA2BBB}">
      <dgm:prSet/>
      <dgm:spPr/>
      <dgm:t>
        <a:bodyPr/>
        <a:lstStyle/>
        <a:p>
          <a:endParaRPr lang="en-US"/>
        </a:p>
      </dgm:t>
    </dgm:pt>
    <dgm:pt modelId="{885460D5-6A4A-4217-A63A-8814A0FF75CE}" type="sibTrans" cxnId="{D3CF38F0-14A3-4C9C-8C3B-DD84C6EA2BBB}">
      <dgm:prSet/>
      <dgm:spPr>
        <a:ln w="25400">
          <a:solidFill>
            <a:schemeClr val="accent6"/>
          </a:solidFill>
          <a:tailEnd type="none"/>
        </a:ln>
      </dgm:spPr>
      <dgm:t>
        <a:bodyPr/>
        <a:lstStyle/>
        <a:p>
          <a:endParaRPr lang="en-US" dirty="0"/>
        </a:p>
      </dgm:t>
    </dgm:pt>
    <dgm:pt modelId="{4E8F0504-636B-49A9-9F20-96F20EF7A9B2}">
      <dgm:prSet phldrT="[Text]" custT="1"/>
      <dgm:spPr/>
      <dgm:t>
        <a:bodyPr/>
        <a:lstStyle/>
        <a:p>
          <a:r>
            <a:rPr lang="en-US" sz="2000" b="1" dirty="0" smtClean="0">
              <a:effectLst>
                <a:outerShdw blurRad="38100" dist="38100" dir="2700000" algn="tl">
                  <a:srgbClr val="000000">
                    <a:alpha val="43137"/>
                  </a:srgbClr>
                </a:outerShdw>
              </a:effectLst>
              <a:latin typeface="+mn-lt"/>
            </a:rPr>
            <a:t>Mitigate</a:t>
          </a:r>
          <a:endParaRPr lang="en-US" sz="2000" b="1" dirty="0">
            <a:effectLst>
              <a:outerShdw blurRad="38100" dist="38100" dir="2700000" algn="tl">
                <a:srgbClr val="000000">
                  <a:alpha val="43137"/>
                </a:srgbClr>
              </a:outerShdw>
            </a:effectLst>
            <a:latin typeface="+mn-lt"/>
          </a:endParaRPr>
        </a:p>
      </dgm:t>
    </dgm:pt>
    <dgm:pt modelId="{FED6310D-68A4-4472-AC67-C1ADFF6820DD}" type="parTrans" cxnId="{072865C0-96EB-4E78-9D44-A711A51EE865}">
      <dgm:prSet/>
      <dgm:spPr/>
      <dgm:t>
        <a:bodyPr/>
        <a:lstStyle/>
        <a:p>
          <a:endParaRPr lang="en-US"/>
        </a:p>
      </dgm:t>
    </dgm:pt>
    <dgm:pt modelId="{04035593-CF37-4FC7-B12F-02CFE93EF059}" type="sibTrans" cxnId="{072865C0-96EB-4E78-9D44-A711A51EE865}">
      <dgm:prSet/>
      <dgm:spPr>
        <a:ln w="25400">
          <a:solidFill>
            <a:schemeClr val="accent6"/>
          </a:solidFill>
        </a:ln>
      </dgm:spPr>
      <dgm:t>
        <a:bodyPr/>
        <a:lstStyle/>
        <a:p>
          <a:endParaRPr lang="en-US" dirty="0"/>
        </a:p>
      </dgm:t>
    </dgm:pt>
    <dgm:pt modelId="{9686DC33-1135-4FA9-B347-1451EF8E98C2}">
      <dgm:prSet phldrT="[Text]" custT="1"/>
      <dgm:spPr/>
      <dgm:t>
        <a:bodyPr/>
        <a:lstStyle/>
        <a:p>
          <a:r>
            <a:rPr lang="en-US" sz="2000" b="1" dirty="0" smtClean="0">
              <a:effectLst>
                <a:outerShdw blurRad="38100" dist="38100" dir="2700000" algn="tl">
                  <a:srgbClr val="000000">
                    <a:alpha val="43137"/>
                  </a:srgbClr>
                </a:outerShdw>
              </a:effectLst>
              <a:latin typeface="+mn-lt"/>
            </a:rPr>
            <a:t>Validate</a:t>
          </a:r>
          <a:endParaRPr lang="en-US" sz="2000" b="1" dirty="0">
            <a:effectLst>
              <a:outerShdw blurRad="38100" dist="38100" dir="2700000" algn="tl">
                <a:srgbClr val="000000">
                  <a:alpha val="43137"/>
                </a:srgbClr>
              </a:outerShdw>
            </a:effectLst>
            <a:latin typeface="+mn-lt"/>
          </a:endParaRPr>
        </a:p>
      </dgm:t>
    </dgm:pt>
    <dgm:pt modelId="{5D2ED254-28DB-4781-8C1C-7C7D79991CE5}" type="parTrans" cxnId="{64E0B284-18C1-480C-99C4-D87B6C2F6EFF}">
      <dgm:prSet/>
      <dgm:spPr/>
      <dgm:t>
        <a:bodyPr/>
        <a:lstStyle/>
        <a:p>
          <a:endParaRPr lang="en-US"/>
        </a:p>
      </dgm:t>
    </dgm:pt>
    <dgm:pt modelId="{C5A0FEE8-2842-4E4E-9052-1DEFC5958EEB}" type="sibTrans" cxnId="{64E0B284-18C1-480C-99C4-D87B6C2F6EFF}">
      <dgm:prSet/>
      <dgm:spPr>
        <a:ln w="25400">
          <a:solidFill>
            <a:schemeClr val="accent6"/>
          </a:solidFill>
          <a:tailEnd type="triangle" w="lg" len="lg"/>
        </a:ln>
      </dgm:spPr>
      <dgm:t>
        <a:bodyPr/>
        <a:lstStyle/>
        <a:p>
          <a:endParaRPr lang="en-US" dirty="0"/>
        </a:p>
      </dgm:t>
    </dgm:pt>
    <dgm:pt modelId="{FF200CFC-6110-4E2F-A083-8DFCEFF20CE5}" type="pres">
      <dgm:prSet presAssocID="{C14ADB04-5AA0-43AE-865D-351F733B3A77}" presName="cycle" presStyleCnt="0">
        <dgm:presLayoutVars>
          <dgm:dir/>
          <dgm:resizeHandles val="exact"/>
        </dgm:presLayoutVars>
      </dgm:prSet>
      <dgm:spPr/>
      <dgm:t>
        <a:bodyPr/>
        <a:lstStyle/>
        <a:p>
          <a:endParaRPr lang="en-US"/>
        </a:p>
      </dgm:t>
    </dgm:pt>
    <dgm:pt modelId="{F965C3ED-1E58-4D26-A557-6F81441A5A83}" type="pres">
      <dgm:prSet presAssocID="{E2079466-21C9-426F-A00A-D1F36850007B}" presName="node" presStyleLbl="node1" presStyleIdx="0" presStyleCnt="4">
        <dgm:presLayoutVars>
          <dgm:bulletEnabled val="1"/>
        </dgm:presLayoutVars>
      </dgm:prSet>
      <dgm:spPr/>
      <dgm:t>
        <a:bodyPr/>
        <a:lstStyle/>
        <a:p>
          <a:endParaRPr lang="en-US"/>
        </a:p>
      </dgm:t>
    </dgm:pt>
    <dgm:pt modelId="{E2FA88DF-04BA-4686-8C48-D3174F213800}" type="pres">
      <dgm:prSet presAssocID="{E2079466-21C9-426F-A00A-D1F36850007B}" presName="spNode" presStyleCnt="0"/>
      <dgm:spPr/>
      <dgm:t>
        <a:bodyPr/>
        <a:lstStyle/>
        <a:p>
          <a:endParaRPr lang="en-US"/>
        </a:p>
      </dgm:t>
    </dgm:pt>
    <dgm:pt modelId="{4614F4D8-DE8F-4D37-BAC6-D131E8CE8AED}" type="pres">
      <dgm:prSet presAssocID="{5655A0E1-8525-444E-8FB6-509B645CEA8A}" presName="sibTrans" presStyleLbl="sibTrans1D1" presStyleIdx="0" presStyleCnt="4"/>
      <dgm:spPr/>
      <dgm:t>
        <a:bodyPr/>
        <a:lstStyle/>
        <a:p>
          <a:endParaRPr lang="en-US"/>
        </a:p>
      </dgm:t>
    </dgm:pt>
    <dgm:pt modelId="{B5917E24-C378-43E3-8E53-347F673B3750}" type="pres">
      <dgm:prSet presAssocID="{3AA946D5-CF7E-480A-B8FB-B734F36C9233}" presName="node" presStyleLbl="node1" presStyleIdx="1" presStyleCnt="4">
        <dgm:presLayoutVars>
          <dgm:bulletEnabled val="1"/>
        </dgm:presLayoutVars>
      </dgm:prSet>
      <dgm:spPr/>
      <dgm:t>
        <a:bodyPr/>
        <a:lstStyle/>
        <a:p>
          <a:endParaRPr lang="en-US"/>
        </a:p>
      </dgm:t>
    </dgm:pt>
    <dgm:pt modelId="{FAC643FB-890B-4EE1-BD79-B7C75845FB35}" type="pres">
      <dgm:prSet presAssocID="{3AA946D5-CF7E-480A-B8FB-B734F36C9233}" presName="spNode" presStyleCnt="0"/>
      <dgm:spPr/>
      <dgm:t>
        <a:bodyPr/>
        <a:lstStyle/>
        <a:p>
          <a:endParaRPr lang="en-US"/>
        </a:p>
      </dgm:t>
    </dgm:pt>
    <dgm:pt modelId="{D834E1F3-B2ED-43A7-BE3E-E3D0E05EFB34}" type="pres">
      <dgm:prSet presAssocID="{885460D5-6A4A-4217-A63A-8814A0FF75CE}" presName="sibTrans" presStyleLbl="sibTrans1D1" presStyleIdx="1" presStyleCnt="4"/>
      <dgm:spPr/>
      <dgm:t>
        <a:bodyPr/>
        <a:lstStyle/>
        <a:p>
          <a:endParaRPr lang="en-US"/>
        </a:p>
      </dgm:t>
    </dgm:pt>
    <dgm:pt modelId="{2FDC5FFD-AB67-4039-B6C3-037E29D1A8D0}" type="pres">
      <dgm:prSet presAssocID="{4E8F0504-636B-49A9-9F20-96F20EF7A9B2}" presName="node" presStyleLbl="node1" presStyleIdx="2" presStyleCnt="4">
        <dgm:presLayoutVars>
          <dgm:bulletEnabled val="1"/>
        </dgm:presLayoutVars>
      </dgm:prSet>
      <dgm:spPr/>
      <dgm:t>
        <a:bodyPr/>
        <a:lstStyle/>
        <a:p>
          <a:endParaRPr lang="en-US"/>
        </a:p>
      </dgm:t>
    </dgm:pt>
    <dgm:pt modelId="{79F4ABC2-004D-40B8-9CB5-B273EE0226AB}" type="pres">
      <dgm:prSet presAssocID="{4E8F0504-636B-49A9-9F20-96F20EF7A9B2}" presName="spNode" presStyleCnt="0"/>
      <dgm:spPr/>
      <dgm:t>
        <a:bodyPr/>
        <a:lstStyle/>
        <a:p>
          <a:endParaRPr lang="en-US"/>
        </a:p>
      </dgm:t>
    </dgm:pt>
    <dgm:pt modelId="{B28EE606-8148-492F-AFEB-9E9540B9D527}" type="pres">
      <dgm:prSet presAssocID="{04035593-CF37-4FC7-B12F-02CFE93EF059}" presName="sibTrans" presStyleLbl="sibTrans1D1" presStyleIdx="2" presStyleCnt="4"/>
      <dgm:spPr/>
      <dgm:t>
        <a:bodyPr/>
        <a:lstStyle/>
        <a:p>
          <a:endParaRPr lang="en-US"/>
        </a:p>
      </dgm:t>
    </dgm:pt>
    <dgm:pt modelId="{322EE5B1-7EDC-4AB6-8A50-928BF0600D8F}" type="pres">
      <dgm:prSet presAssocID="{9686DC33-1135-4FA9-B347-1451EF8E98C2}" presName="node" presStyleLbl="node1" presStyleIdx="3" presStyleCnt="4">
        <dgm:presLayoutVars>
          <dgm:bulletEnabled val="1"/>
        </dgm:presLayoutVars>
      </dgm:prSet>
      <dgm:spPr/>
      <dgm:t>
        <a:bodyPr/>
        <a:lstStyle/>
        <a:p>
          <a:endParaRPr lang="en-US"/>
        </a:p>
      </dgm:t>
    </dgm:pt>
    <dgm:pt modelId="{2E5D80B1-546C-4D7A-AC18-E3BDC1EC05A7}" type="pres">
      <dgm:prSet presAssocID="{9686DC33-1135-4FA9-B347-1451EF8E98C2}" presName="spNode" presStyleCnt="0"/>
      <dgm:spPr/>
      <dgm:t>
        <a:bodyPr/>
        <a:lstStyle/>
        <a:p>
          <a:endParaRPr lang="en-US"/>
        </a:p>
      </dgm:t>
    </dgm:pt>
    <dgm:pt modelId="{0C1FE86C-C267-4311-980C-4F8CC265D99B}" type="pres">
      <dgm:prSet presAssocID="{C5A0FEE8-2842-4E4E-9052-1DEFC5958EEB}" presName="sibTrans" presStyleLbl="sibTrans1D1" presStyleIdx="3" presStyleCnt="4"/>
      <dgm:spPr/>
      <dgm:t>
        <a:bodyPr/>
        <a:lstStyle/>
        <a:p>
          <a:endParaRPr lang="en-US"/>
        </a:p>
      </dgm:t>
    </dgm:pt>
  </dgm:ptLst>
  <dgm:cxnLst>
    <dgm:cxn modelId="{64E0B284-18C1-480C-99C4-D87B6C2F6EFF}" srcId="{C14ADB04-5AA0-43AE-865D-351F733B3A77}" destId="{9686DC33-1135-4FA9-B347-1451EF8E98C2}" srcOrd="3" destOrd="0" parTransId="{5D2ED254-28DB-4781-8C1C-7C7D79991CE5}" sibTransId="{C5A0FEE8-2842-4E4E-9052-1DEFC5958EEB}"/>
    <dgm:cxn modelId="{072865C0-96EB-4E78-9D44-A711A51EE865}" srcId="{C14ADB04-5AA0-43AE-865D-351F733B3A77}" destId="{4E8F0504-636B-49A9-9F20-96F20EF7A9B2}" srcOrd="2" destOrd="0" parTransId="{FED6310D-68A4-4472-AC67-C1ADFF6820DD}" sibTransId="{04035593-CF37-4FC7-B12F-02CFE93EF059}"/>
    <dgm:cxn modelId="{0D197F0C-ED29-43A7-909B-E491AE3CFD0C}" type="presOf" srcId="{4E8F0504-636B-49A9-9F20-96F20EF7A9B2}" destId="{2FDC5FFD-AB67-4039-B6C3-037E29D1A8D0}" srcOrd="0" destOrd="0" presId="urn:microsoft.com/office/officeart/2005/8/layout/cycle6"/>
    <dgm:cxn modelId="{6A022BFD-12E9-4008-A7BB-38EC99E5FB83}" type="presOf" srcId="{04035593-CF37-4FC7-B12F-02CFE93EF059}" destId="{B28EE606-8148-492F-AFEB-9E9540B9D527}" srcOrd="0" destOrd="0" presId="urn:microsoft.com/office/officeart/2005/8/layout/cycle6"/>
    <dgm:cxn modelId="{159C4205-0B94-4DCD-9876-6E8DBA3873D5}" type="presOf" srcId="{C14ADB04-5AA0-43AE-865D-351F733B3A77}" destId="{FF200CFC-6110-4E2F-A083-8DFCEFF20CE5}" srcOrd="0" destOrd="0" presId="urn:microsoft.com/office/officeart/2005/8/layout/cycle6"/>
    <dgm:cxn modelId="{497082A8-E6F0-4D29-B670-9DD5E2331E4E}" type="presOf" srcId="{3AA946D5-CF7E-480A-B8FB-B734F36C9233}" destId="{B5917E24-C378-43E3-8E53-347F673B3750}" srcOrd="0" destOrd="0" presId="urn:microsoft.com/office/officeart/2005/8/layout/cycle6"/>
    <dgm:cxn modelId="{839B9545-B96C-4793-9C10-BFB74EE610D0}" type="presOf" srcId="{885460D5-6A4A-4217-A63A-8814A0FF75CE}" destId="{D834E1F3-B2ED-43A7-BE3E-E3D0E05EFB34}" srcOrd="0" destOrd="0" presId="urn:microsoft.com/office/officeart/2005/8/layout/cycle6"/>
    <dgm:cxn modelId="{D35F2429-129A-4147-86DA-A77AF8F4768E}" type="presOf" srcId="{5655A0E1-8525-444E-8FB6-509B645CEA8A}" destId="{4614F4D8-DE8F-4D37-BAC6-D131E8CE8AED}" srcOrd="0" destOrd="0" presId="urn:microsoft.com/office/officeart/2005/8/layout/cycle6"/>
    <dgm:cxn modelId="{6C5A87D5-2157-43B8-A96B-50365D95F7EA}" type="presOf" srcId="{E2079466-21C9-426F-A00A-D1F36850007B}" destId="{F965C3ED-1E58-4D26-A557-6F81441A5A83}" srcOrd="0" destOrd="0" presId="urn:microsoft.com/office/officeart/2005/8/layout/cycle6"/>
    <dgm:cxn modelId="{BC6B7089-C41F-4E7B-9446-422B67031D90}" srcId="{C14ADB04-5AA0-43AE-865D-351F733B3A77}" destId="{E2079466-21C9-426F-A00A-D1F36850007B}" srcOrd="0" destOrd="0" parTransId="{6AEAB680-19E8-480B-A9A3-54D374AE3D7D}" sibTransId="{5655A0E1-8525-444E-8FB6-509B645CEA8A}"/>
    <dgm:cxn modelId="{897A1402-37EF-4D82-9F19-46BFC9ACABD6}" type="presOf" srcId="{C5A0FEE8-2842-4E4E-9052-1DEFC5958EEB}" destId="{0C1FE86C-C267-4311-980C-4F8CC265D99B}" srcOrd="0" destOrd="0" presId="urn:microsoft.com/office/officeart/2005/8/layout/cycle6"/>
    <dgm:cxn modelId="{D3CF38F0-14A3-4C9C-8C3B-DD84C6EA2BBB}" srcId="{C14ADB04-5AA0-43AE-865D-351F733B3A77}" destId="{3AA946D5-CF7E-480A-B8FB-B734F36C9233}" srcOrd="1" destOrd="0" parTransId="{19026913-CCC7-4108-97FD-FA120141E63C}" sibTransId="{885460D5-6A4A-4217-A63A-8814A0FF75CE}"/>
    <dgm:cxn modelId="{AEA3E274-6395-44C2-BB9F-8174A81A4BEF}" type="presOf" srcId="{9686DC33-1135-4FA9-B347-1451EF8E98C2}" destId="{322EE5B1-7EDC-4AB6-8A50-928BF0600D8F}" srcOrd="0" destOrd="0" presId="urn:microsoft.com/office/officeart/2005/8/layout/cycle6"/>
    <dgm:cxn modelId="{D88B7CF7-2159-402F-A6E4-468C31CE36A7}" type="presParOf" srcId="{FF200CFC-6110-4E2F-A083-8DFCEFF20CE5}" destId="{F965C3ED-1E58-4D26-A557-6F81441A5A83}" srcOrd="0" destOrd="0" presId="urn:microsoft.com/office/officeart/2005/8/layout/cycle6"/>
    <dgm:cxn modelId="{97ED0802-098F-498F-B0C4-EB35A459FC59}" type="presParOf" srcId="{FF200CFC-6110-4E2F-A083-8DFCEFF20CE5}" destId="{E2FA88DF-04BA-4686-8C48-D3174F213800}" srcOrd="1" destOrd="0" presId="urn:microsoft.com/office/officeart/2005/8/layout/cycle6"/>
    <dgm:cxn modelId="{6EB2F149-3263-406A-B8F4-939C1690D7DE}" type="presParOf" srcId="{FF200CFC-6110-4E2F-A083-8DFCEFF20CE5}" destId="{4614F4D8-DE8F-4D37-BAC6-D131E8CE8AED}" srcOrd="2" destOrd="0" presId="urn:microsoft.com/office/officeart/2005/8/layout/cycle6"/>
    <dgm:cxn modelId="{1CD0F137-8674-44DD-8A59-C017FED53E05}" type="presParOf" srcId="{FF200CFC-6110-4E2F-A083-8DFCEFF20CE5}" destId="{B5917E24-C378-43E3-8E53-347F673B3750}" srcOrd="3" destOrd="0" presId="urn:microsoft.com/office/officeart/2005/8/layout/cycle6"/>
    <dgm:cxn modelId="{52D7B996-DE9C-4823-89B7-82863D2C5370}" type="presParOf" srcId="{FF200CFC-6110-4E2F-A083-8DFCEFF20CE5}" destId="{FAC643FB-890B-4EE1-BD79-B7C75845FB35}" srcOrd="4" destOrd="0" presId="urn:microsoft.com/office/officeart/2005/8/layout/cycle6"/>
    <dgm:cxn modelId="{EB7FC381-C834-4604-B4A3-8B9D263F6D07}" type="presParOf" srcId="{FF200CFC-6110-4E2F-A083-8DFCEFF20CE5}" destId="{D834E1F3-B2ED-43A7-BE3E-E3D0E05EFB34}" srcOrd="5" destOrd="0" presId="urn:microsoft.com/office/officeart/2005/8/layout/cycle6"/>
    <dgm:cxn modelId="{8ADEAA0B-1563-4A9F-B877-9C10FA855906}" type="presParOf" srcId="{FF200CFC-6110-4E2F-A083-8DFCEFF20CE5}" destId="{2FDC5FFD-AB67-4039-B6C3-037E29D1A8D0}" srcOrd="6" destOrd="0" presId="urn:microsoft.com/office/officeart/2005/8/layout/cycle6"/>
    <dgm:cxn modelId="{8F577376-5E86-48E5-B842-50F5E9CEEE91}" type="presParOf" srcId="{FF200CFC-6110-4E2F-A083-8DFCEFF20CE5}" destId="{79F4ABC2-004D-40B8-9CB5-B273EE0226AB}" srcOrd="7" destOrd="0" presId="urn:microsoft.com/office/officeart/2005/8/layout/cycle6"/>
    <dgm:cxn modelId="{9BD85AC9-0854-4D7C-A799-EAE271A728B4}" type="presParOf" srcId="{FF200CFC-6110-4E2F-A083-8DFCEFF20CE5}" destId="{B28EE606-8148-492F-AFEB-9E9540B9D527}" srcOrd="8" destOrd="0" presId="urn:microsoft.com/office/officeart/2005/8/layout/cycle6"/>
    <dgm:cxn modelId="{A2DA40F0-860E-4A2C-A59F-BBD2069D02BE}" type="presParOf" srcId="{FF200CFC-6110-4E2F-A083-8DFCEFF20CE5}" destId="{322EE5B1-7EDC-4AB6-8A50-928BF0600D8F}" srcOrd="9" destOrd="0" presId="urn:microsoft.com/office/officeart/2005/8/layout/cycle6"/>
    <dgm:cxn modelId="{BC5DE6A2-0DA2-448B-AFD7-C3F6926E4F39}" type="presParOf" srcId="{FF200CFC-6110-4E2F-A083-8DFCEFF20CE5}" destId="{2E5D80B1-546C-4D7A-AC18-E3BDC1EC05A7}" srcOrd="10" destOrd="0" presId="urn:microsoft.com/office/officeart/2005/8/layout/cycle6"/>
    <dgm:cxn modelId="{5EAED93E-D619-446C-9FF9-0CCC66AF659F}" type="presParOf" srcId="{FF200CFC-6110-4E2F-A083-8DFCEFF20CE5}" destId="{0C1FE86C-C267-4311-980C-4F8CC265D99B}" srcOrd="11" destOrd="0" presId="urn:microsoft.com/office/officeart/2005/8/layout/cycle6"/>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14ADB04-5AA0-43AE-865D-351F733B3A77}" type="doc">
      <dgm:prSet loTypeId="urn:microsoft.com/office/officeart/2005/8/layout/cycle6" loCatId="cycle" qsTypeId="urn:microsoft.com/office/officeart/2005/8/quickstyle/simple4" qsCatId="simple" csTypeId="urn:microsoft.com/office/officeart/2005/8/colors/colorful2" csCatId="colorful" phldr="1"/>
      <dgm:spPr/>
      <dgm:t>
        <a:bodyPr/>
        <a:lstStyle/>
        <a:p>
          <a:endParaRPr lang="en-US"/>
        </a:p>
      </dgm:t>
    </dgm:pt>
    <dgm:pt modelId="{E2079466-21C9-426F-A00A-D1F36850007B}">
      <dgm:prSet phldrT="[Text]" custT="1"/>
      <dgm:spPr>
        <a:effectLst>
          <a:glow rad="139700">
            <a:schemeClr val="accent3">
              <a:satMod val="175000"/>
              <a:alpha val="40000"/>
            </a:schemeClr>
          </a:glow>
        </a:effectLst>
      </dgm:spPr>
      <dgm:t>
        <a:bodyPr/>
        <a:lstStyle/>
        <a:p>
          <a:r>
            <a:rPr lang="en-US" sz="1600" b="1" dirty="0" smtClean="0">
              <a:effectLst>
                <a:outerShdw blurRad="38100" dist="38100" dir="2700000" algn="tl">
                  <a:srgbClr val="000000">
                    <a:alpha val="43137"/>
                  </a:srgbClr>
                </a:outerShdw>
              </a:effectLst>
              <a:latin typeface="+mn-lt"/>
            </a:rPr>
            <a:t>Diagram</a:t>
          </a:r>
          <a:endParaRPr lang="en-US" sz="1600" b="1" dirty="0">
            <a:effectLst>
              <a:outerShdw blurRad="38100" dist="38100" dir="2700000" algn="tl">
                <a:srgbClr val="000000">
                  <a:alpha val="43137"/>
                </a:srgbClr>
              </a:outerShdw>
            </a:effectLst>
            <a:latin typeface="+mn-lt"/>
          </a:endParaRPr>
        </a:p>
      </dgm:t>
    </dgm:pt>
    <dgm:pt modelId="{6AEAB680-19E8-480B-A9A3-54D374AE3D7D}" type="parTrans" cxnId="{BC6B7089-C41F-4E7B-9446-422B67031D90}">
      <dgm:prSet/>
      <dgm:spPr/>
      <dgm:t>
        <a:bodyPr/>
        <a:lstStyle/>
        <a:p>
          <a:endParaRPr lang="en-US"/>
        </a:p>
      </dgm:t>
    </dgm:pt>
    <dgm:pt modelId="{5655A0E1-8525-444E-8FB6-509B645CEA8A}" type="sibTrans" cxnId="{BC6B7089-C41F-4E7B-9446-422B67031D90}">
      <dgm:prSet/>
      <dgm:spPr>
        <a:ln w="25400">
          <a:solidFill>
            <a:schemeClr val="accent6"/>
          </a:solidFill>
        </a:ln>
      </dgm:spPr>
      <dgm:t>
        <a:bodyPr/>
        <a:lstStyle/>
        <a:p>
          <a:endParaRPr lang="en-US" dirty="0"/>
        </a:p>
      </dgm:t>
    </dgm:pt>
    <dgm:pt modelId="{3AA946D5-CF7E-480A-B8FB-B734F36C9233}">
      <dgm:prSet phldrT="[Text]" custT="1"/>
      <dgm:spPr/>
      <dgm:t>
        <a:bodyPr/>
        <a:lstStyle/>
        <a:p>
          <a:r>
            <a:rPr lang="en-US" sz="1600" b="1" dirty="0" smtClean="0">
              <a:effectLst>
                <a:outerShdw blurRad="38100" dist="38100" dir="2700000" algn="tl">
                  <a:srgbClr val="000000">
                    <a:alpha val="43137"/>
                  </a:srgbClr>
                </a:outerShdw>
              </a:effectLst>
              <a:latin typeface="+mn-lt"/>
            </a:rPr>
            <a:t>Identify Threats</a:t>
          </a:r>
          <a:endParaRPr lang="en-US" sz="1600" b="1" dirty="0">
            <a:effectLst>
              <a:outerShdw blurRad="38100" dist="38100" dir="2700000" algn="tl">
                <a:srgbClr val="000000">
                  <a:alpha val="43137"/>
                </a:srgbClr>
              </a:outerShdw>
            </a:effectLst>
            <a:latin typeface="+mn-lt"/>
          </a:endParaRPr>
        </a:p>
      </dgm:t>
    </dgm:pt>
    <dgm:pt modelId="{19026913-CCC7-4108-97FD-FA120141E63C}" type="parTrans" cxnId="{D3CF38F0-14A3-4C9C-8C3B-DD84C6EA2BBB}">
      <dgm:prSet/>
      <dgm:spPr/>
      <dgm:t>
        <a:bodyPr/>
        <a:lstStyle/>
        <a:p>
          <a:endParaRPr lang="en-US"/>
        </a:p>
      </dgm:t>
    </dgm:pt>
    <dgm:pt modelId="{885460D5-6A4A-4217-A63A-8814A0FF75CE}" type="sibTrans" cxnId="{D3CF38F0-14A3-4C9C-8C3B-DD84C6EA2BBB}">
      <dgm:prSet/>
      <dgm:spPr>
        <a:ln w="25400">
          <a:solidFill>
            <a:schemeClr val="accent6"/>
          </a:solidFill>
          <a:tailEnd type="none"/>
        </a:ln>
      </dgm:spPr>
      <dgm:t>
        <a:bodyPr/>
        <a:lstStyle/>
        <a:p>
          <a:endParaRPr lang="en-US" dirty="0"/>
        </a:p>
      </dgm:t>
    </dgm:pt>
    <dgm:pt modelId="{4E8F0504-636B-49A9-9F20-96F20EF7A9B2}">
      <dgm:prSet phldrT="[Text]" custT="1"/>
      <dgm:spPr/>
      <dgm:t>
        <a:bodyPr/>
        <a:lstStyle/>
        <a:p>
          <a:r>
            <a:rPr lang="en-US" sz="1600" b="1" dirty="0" smtClean="0">
              <a:effectLst>
                <a:outerShdw blurRad="38100" dist="38100" dir="2700000" algn="tl">
                  <a:srgbClr val="000000">
                    <a:alpha val="43137"/>
                  </a:srgbClr>
                </a:outerShdw>
              </a:effectLst>
              <a:latin typeface="+mn-lt"/>
            </a:rPr>
            <a:t>Mitigate</a:t>
          </a:r>
          <a:endParaRPr lang="en-US" sz="1600" b="1" dirty="0">
            <a:effectLst>
              <a:outerShdw blurRad="38100" dist="38100" dir="2700000" algn="tl">
                <a:srgbClr val="000000">
                  <a:alpha val="43137"/>
                </a:srgbClr>
              </a:outerShdw>
            </a:effectLst>
            <a:latin typeface="+mn-lt"/>
          </a:endParaRPr>
        </a:p>
      </dgm:t>
    </dgm:pt>
    <dgm:pt modelId="{FED6310D-68A4-4472-AC67-C1ADFF6820DD}" type="parTrans" cxnId="{072865C0-96EB-4E78-9D44-A711A51EE865}">
      <dgm:prSet/>
      <dgm:spPr/>
      <dgm:t>
        <a:bodyPr/>
        <a:lstStyle/>
        <a:p>
          <a:endParaRPr lang="en-US"/>
        </a:p>
      </dgm:t>
    </dgm:pt>
    <dgm:pt modelId="{04035593-CF37-4FC7-B12F-02CFE93EF059}" type="sibTrans" cxnId="{072865C0-96EB-4E78-9D44-A711A51EE865}">
      <dgm:prSet/>
      <dgm:spPr>
        <a:ln w="25400">
          <a:solidFill>
            <a:schemeClr val="accent6"/>
          </a:solidFill>
        </a:ln>
      </dgm:spPr>
      <dgm:t>
        <a:bodyPr/>
        <a:lstStyle/>
        <a:p>
          <a:endParaRPr lang="en-US" dirty="0"/>
        </a:p>
      </dgm:t>
    </dgm:pt>
    <dgm:pt modelId="{9686DC33-1135-4FA9-B347-1451EF8E98C2}">
      <dgm:prSet phldrT="[Text]" custT="1"/>
      <dgm:spPr/>
      <dgm:t>
        <a:bodyPr/>
        <a:lstStyle/>
        <a:p>
          <a:r>
            <a:rPr lang="en-US" sz="1600" b="1" dirty="0" smtClean="0">
              <a:effectLst>
                <a:outerShdw blurRad="38100" dist="38100" dir="2700000" algn="tl">
                  <a:srgbClr val="000000">
                    <a:alpha val="43137"/>
                  </a:srgbClr>
                </a:outerShdw>
              </a:effectLst>
              <a:latin typeface="+mn-lt"/>
            </a:rPr>
            <a:t>Validate</a:t>
          </a:r>
          <a:endParaRPr lang="en-US" sz="1600" b="1" dirty="0">
            <a:effectLst>
              <a:outerShdw blurRad="38100" dist="38100" dir="2700000" algn="tl">
                <a:srgbClr val="000000">
                  <a:alpha val="43137"/>
                </a:srgbClr>
              </a:outerShdw>
            </a:effectLst>
            <a:latin typeface="+mn-lt"/>
          </a:endParaRPr>
        </a:p>
      </dgm:t>
    </dgm:pt>
    <dgm:pt modelId="{5D2ED254-28DB-4781-8C1C-7C7D79991CE5}" type="parTrans" cxnId="{64E0B284-18C1-480C-99C4-D87B6C2F6EFF}">
      <dgm:prSet/>
      <dgm:spPr/>
      <dgm:t>
        <a:bodyPr/>
        <a:lstStyle/>
        <a:p>
          <a:endParaRPr lang="en-US"/>
        </a:p>
      </dgm:t>
    </dgm:pt>
    <dgm:pt modelId="{C5A0FEE8-2842-4E4E-9052-1DEFC5958EEB}" type="sibTrans" cxnId="{64E0B284-18C1-480C-99C4-D87B6C2F6EFF}">
      <dgm:prSet/>
      <dgm:spPr>
        <a:ln w="25400">
          <a:solidFill>
            <a:schemeClr val="accent6"/>
          </a:solidFill>
          <a:tailEnd type="triangle" w="lg" len="lg"/>
        </a:ln>
      </dgm:spPr>
      <dgm:t>
        <a:bodyPr/>
        <a:lstStyle/>
        <a:p>
          <a:endParaRPr lang="en-US" dirty="0"/>
        </a:p>
      </dgm:t>
    </dgm:pt>
    <dgm:pt modelId="{FF200CFC-6110-4E2F-A083-8DFCEFF20CE5}" type="pres">
      <dgm:prSet presAssocID="{C14ADB04-5AA0-43AE-865D-351F733B3A77}" presName="cycle" presStyleCnt="0">
        <dgm:presLayoutVars>
          <dgm:dir/>
          <dgm:resizeHandles val="exact"/>
        </dgm:presLayoutVars>
      </dgm:prSet>
      <dgm:spPr/>
      <dgm:t>
        <a:bodyPr/>
        <a:lstStyle/>
        <a:p>
          <a:endParaRPr lang="en-US"/>
        </a:p>
      </dgm:t>
    </dgm:pt>
    <dgm:pt modelId="{F965C3ED-1E58-4D26-A557-6F81441A5A83}" type="pres">
      <dgm:prSet presAssocID="{E2079466-21C9-426F-A00A-D1F36850007B}" presName="node" presStyleLbl="node1" presStyleIdx="0" presStyleCnt="4">
        <dgm:presLayoutVars>
          <dgm:bulletEnabled val="1"/>
        </dgm:presLayoutVars>
      </dgm:prSet>
      <dgm:spPr/>
      <dgm:t>
        <a:bodyPr/>
        <a:lstStyle/>
        <a:p>
          <a:endParaRPr lang="en-US"/>
        </a:p>
      </dgm:t>
    </dgm:pt>
    <dgm:pt modelId="{E2FA88DF-04BA-4686-8C48-D3174F213800}" type="pres">
      <dgm:prSet presAssocID="{E2079466-21C9-426F-A00A-D1F36850007B}" presName="spNode" presStyleCnt="0"/>
      <dgm:spPr/>
      <dgm:t>
        <a:bodyPr/>
        <a:lstStyle/>
        <a:p>
          <a:endParaRPr lang="en-US"/>
        </a:p>
      </dgm:t>
    </dgm:pt>
    <dgm:pt modelId="{4614F4D8-DE8F-4D37-BAC6-D131E8CE8AED}" type="pres">
      <dgm:prSet presAssocID="{5655A0E1-8525-444E-8FB6-509B645CEA8A}" presName="sibTrans" presStyleLbl="sibTrans1D1" presStyleIdx="0" presStyleCnt="4"/>
      <dgm:spPr/>
      <dgm:t>
        <a:bodyPr/>
        <a:lstStyle/>
        <a:p>
          <a:endParaRPr lang="en-US"/>
        </a:p>
      </dgm:t>
    </dgm:pt>
    <dgm:pt modelId="{B5917E24-C378-43E3-8E53-347F673B3750}" type="pres">
      <dgm:prSet presAssocID="{3AA946D5-CF7E-480A-B8FB-B734F36C9233}" presName="node" presStyleLbl="node1" presStyleIdx="1" presStyleCnt="4">
        <dgm:presLayoutVars>
          <dgm:bulletEnabled val="1"/>
        </dgm:presLayoutVars>
      </dgm:prSet>
      <dgm:spPr/>
      <dgm:t>
        <a:bodyPr/>
        <a:lstStyle/>
        <a:p>
          <a:endParaRPr lang="en-US"/>
        </a:p>
      </dgm:t>
    </dgm:pt>
    <dgm:pt modelId="{FAC643FB-890B-4EE1-BD79-B7C75845FB35}" type="pres">
      <dgm:prSet presAssocID="{3AA946D5-CF7E-480A-B8FB-B734F36C9233}" presName="spNode" presStyleCnt="0"/>
      <dgm:spPr/>
      <dgm:t>
        <a:bodyPr/>
        <a:lstStyle/>
        <a:p>
          <a:endParaRPr lang="en-US"/>
        </a:p>
      </dgm:t>
    </dgm:pt>
    <dgm:pt modelId="{D834E1F3-B2ED-43A7-BE3E-E3D0E05EFB34}" type="pres">
      <dgm:prSet presAssocID="{885460D5-6A4A-4217-A63A-8814A0FF75CE}" presName="sibTrans" presStyleLbl="sibTrans1D1" presStyleIdx="1" presStyleCnt="4"/>
      <dgm:spPr/>
      <dgm:t>
        <a:bodyPr/>
        <a:lstStyle/>
        <a:p>
          <a:endParaRPr lang="en-US"/>
        </a:p>
      </dgm:t>
    </dgm:pt>
    <dgm:pt modelId="{2FDC5FFD-AB67-4039-B6C3-037E29D1A8D0}" type="pres">
      <dgm:prSet presAssocID="{4E8F0504-636B-49A9-9F20-96F20EF7A9B2}" presName="node" presStyleLbl="node1" presStyleIdx="2" presStyleCnt="4">
        <dgm:presLayoutVars>
          <dgm:bulletEnabled val="1"/>
        </dgm:presLayoutVars>
      </dgm:prSet>
      <dgm:spPr/>
      <dgm:t>
        <a:bodyPr/>
        <a:lstStyle/>
        <a:p>
          <a:endParaRPr lang="en-US"/>
        </a:p>
      </dgm:t>
    </dgm:pt>
    <dgm:pt modelId="{79F4ABC2-004D-40B8-9CB5-B273EE0226AB}" type="pres">
      <dgm:prSet presAssocID="{4E8F0504-636B-49A9-9F20-96F20EF7A9B2}" presName="spNode" presStyleCnt="0"/>
      <dgm:spPr/>
      <dgm:t>
        <a:bodyPr/>
        <a:lstStyle/>
        <a:p>
          <a:endParaRPr lang="en-US"/>
        </a:p>
      </dgm:t>
    </dgm:pt>
    <dgm:pt modelId="{B28EE606-8148-492F-AFEB-9E9540B9D527}" type="pres">
      <dgm:prSet presAssocID="{04035593-CF37-4FC7-B12F-02CFE93EF059}" presName="sibTrans" presStyleLbl="sibTrans1D1" presStyleIdx="2" presStyleCnt="4"/>
      <dgm:spPr/>
      <dgm:t>
        <a:bodyPr/>
        <a:lstStyle/>
        <a:p>
          <a:endParaRPr lang="en-US"/>
        </a:p>
      </dgm:t>
    </dgm:pt>
    <dgm:pt modelId="{322EE5B1-7EDC-4AB6-8A50-928BF0600D8F}" type="pres">
      <dgm:prSet presAssocID="{9686DC33-1135-4FA9-B347-1451EF8E98C2}" presName="node" presStyleLbl="node1" presStyleIdx="3" presStyleCnt="4">
        <dgm:presLayoutVars>
          <dgm:bulletEnabled val="1"/>
        </dgm:presLayoutVars>
      </dgm:prSet>
      <dgm:spPr/>
      <dgm:t>
        <a:bodyPr/>
        <a:lstStyle/>
        <a:p>
          <a:endParaRPr lang="en-US"/>
        </a:p>
      </dgm:t>
    </dgm:pt>
    <dgm:pt modelId="{2E5D80B1-546C-4D7A-AC18-E3BDC1EC05A7}" type="pres">
      <dgm:prSet presAssocID="{9686DC33-1135-4FA9-B347-1451EF8E98C2}" presName="spNode" presStyleCnt="0"/>
      <dgm:spPr/>
      <dgm:t>
        <a:bodyPr/>
        <a:lstStyle/>
        <a:p>
          <a:endParaRPr lang="en-US"/>
        </a:p>
      </dgm:t>
    </dgm:pt>
    <dgm:pt modelId="{0C1FE86C-C267-4311-980C-4F8CC265D99B}" type="pres">
      <dgm:prSet presAssocID="{C5A0FEE8-2842-4E4E-9052-1DEFC5958EEB}" presName="sibTrans" presStyleLbl="sibTrans1D1" presStyleIdx="3" presStyleCnt="4"/>
      <dgm:spPr/>
      <dgm:t>
        <a:bodyPr/>
        <a:lstStyle/>
        <a:p>
          <a:endParaRPr lang="en-US"/>
        </a:p>
      </dgm:t>
    </dgm:pt>
  </dgm:ptLst>
  <dgm:cxnLst>
    <dgm:cxn modelId="{96871C1D-E26B-41DE-9820-1A9EB920CC7A}" type="presOf" srcId="{5655A0E1-8525-444E-8FB6-509B645CEA8A}" destId="{4614F4D8-DE8F-4D37-BAC6-D131E8CE8AED}" srcOrd="0" destOrd="0" presId="urn:microsoft.com/office/officeart/2005/8/layout/cycle6"/>
    <dgm:cxn modelId="{64E0B284-18C1-480C-99C4-D87B6C2F6EFF}" srcId="{C14ADB04-5AA0-43AE-865D-351F733B3A77}" destId="{9686DC33-1135-4FA9-B347-1451EF8E98C2}" srcOrd="3" destOrd="0" parTransId="{5D2ED254-28DB-4781-8C1C-7C7D79991CE5}" sibTransId="{C5A0FEE8-2842-4E4E-9052-1DEFC5958EEB}"/>
    <dgm:cxn modelId="{94DB7878-7201-4593-8215-B294D7BE4EC5}" type="presOf" srcId="{C5A0FEE8-2842-4E4E-9052-1DEFC5958EEB}" destId="{0C1FE86C-C267-4311-980C-4F8CC265D99B}" srcOrd="0" destOrd="0" presId="urn:microsoft.com/office/officeart/2005/8/layout/cycle6"/>
    <dgm:cxn modelId="{80352C80-88BC-458B-BE37-7E0882A10522}" type="presOf" srcId="{9686DC33-1135-4FA9-B347-1451EF8E98C2}" destId="{322EE5B1-7EDC-4AB6-8A50-928BF0600D8F}" srcOrd="0" destOrd="0" presId="urn:microsoft.com/office/officeart/2005/8/layout/cycle6"/>
    <dgm:cxn modelId="{072865C0-96EB-4E78-9D44-A711A51EE865}" srcId="{C14ADB04-5AA0-43AE-865D-351F733B3A77}" destId="{4E8F0504-636B-49A9-9F20-96F20EF7A9B2}" srcOrd="2" destOrd="0" parTransId="{FED6310D-68A4-4472-AC67-C1ADFF6820DD}" sibTransId="{04035593-CF37-4FC7-B12F-02CFE93EF059}"/>
    <dgm:cxn modelId="{34CC34E9-0DD9-4E7C-B3C6-B485A3F65DE6}" type="presOf" srcId="{C14ADB04-5AA0-43AE-865D-351F733B3A77}" destId="{FF200CFC-6110-4E2F-A083-8DFCEFF20CE5}" srcOrd="0" destOrd="0" presId="urn:microsoft.com/office/officeart/2005/8/layout/cycle6"/>
    <dgm:cxn modelId="{05F7FD39-7BE2-4F11-B6FC-30DD149042A0}" type="presOf" srcId="{04035593-CF37-4FC7-B12F-02CFE93EF059}" destId="{B28EE606-8148-492F-AFEB-9E9540B9D527}" srcOrd="0" destOrd="0" presId="urn:microsoft.com/office/officeart/2005/8/layout/cycle6"/>
    <dgm:cxn modelId="{20ABDEAC-D5FE-4D8C-BF5F-82F538F5CA4D}" type="presOf" srcId="{3AA946D5-CF7E-480A-B8FB-B734F36C9233}" destId="{B5917E24-C378-43E3-8E53-347F673B3750}" srcOrd="0" destOrd="0" presId="urn:microsoft.com/office/officeart/2005/8/layout/cycle6"/>
    <dgm:cxn modelId="{DB4E634A-CBB0-424B-B7AD-5312BE64A962}" type="presOf" srcId="{E2079466-21C9-426F-A00A-D1F36850007B}" destId="{F965C3ED-1E58-4D26-A557-6F81441A5A83}" srcOrd="0" destOrd="0" presId="urn:microsoft.com/office/officeart/2005/8/layout/cycle6"/>
    <dgm:cxn modelId="{A91A4EEC-1F65-4FED-AA22-5FADDBC3774F}" type="presOf" srcId="{4E8F0504-636B-49A9-9F20-96F20EF7A9B2}" destId="{2FDC5FFD-AB67-4039-B6C3-037E29D1A8D0}" srcOrd="0" destOrd="0" presId="urn:microsoft.com/office/officeart/2005/8/layout/cycle6"/>
    <dgm:cxn modelId="{791693B3-4486-4FF9-98FF-7E3CC2ECAE44}" type="presOf" srcId="{885460D5-6A4A-4217-A63A-8814A0FF75CE}" destId="{D834E1F3-B2ED-43A7-BE3E-E3D0E05EFB34}" srcOrd="0" destOrd="0" presId="urn:microsoft.com/office/officeart/2005/8/layout/cycle6"/>
    <dgm:cxn modelId="{BC6B7089-C41F-4E7B-9446-422B67031D90}" srcId="{C14ADB04-5AA0-43AE-865D-351F733B3A77}" destId="{E2079466-21C9-426F-A00A-D1F36850007B}" srcOrd="0" destOrd="0" parTransId="{6AEAB680-19E8-480B-A9A3-54D374AE3D7D}" sibTransId="{5655A0E1-8525-444E-8FB6-509B645CEA8A}"/>
    <dgm:cxn modelId="{D3CF38F0-14A3-4C9C-8C3B-DD84C6EA2BBB}" srcId="{C14ADB04-5AA0-43AE-865D-351F733B3A77}" destId="{3AA946D5-CF7E-480A-B8FB-B734F36C9233}" srcOrd="1" destOrd="0" parTransId="{19026913-CCC7-4108-97FD-FA120141E63C}" sibTransId="{885460D5-6A4A-4217-A63A-8814A0FF75CE}"/>
    <dgm:cxn modelId="{59467470-D0F5-4510-AFBA-C6C96A0547A4}" type="presParOf" srcId="{FF200CFC-6110-4E2F-A083-8DFCEFF20CE5}" destId="{F965C3ED-1E58-4D26-A557-6F81441A5A83}" srcOrd="0" destOrd="0" presId="urn:microsoft.com/office/officeart/2005/8/layout/cycle6"/>
    <dgm:cxn modelId="{FD33BEF7-48BA-42C8-B62C-14D4DC718A5A}" type="presParOf" srcId="{FF200CFC-6110-4E2F-A083-8DFCEFF20CE5}" destId="{E2FA88DF-04BA-4686-8C48-D3174F213800}" srcOrd="1" destOrd="0" presId="urn:microsoft.com/office/officeart/2005/8/layout/cycle6"/>
    <dgm:cxn modelId="{2CB846B6-CAE1-41BD-A3AE-E707F8C541EA}" type="presParOf" srcId="{FF200CFC-6110-4E2F-A083-8DFCEFF20CE5}" destId="{4614F4D8-DE8F-4D37-BAC6-D131E8CE8AED}" srcOrd="2" destOrd="0" presId="urn:microsoft.com/office/officeart/2005/8/layout/cycle6"/>
    <dgm:cxn modelId="{47AC7270-0240-4D02-805A-E8757E4F2840}" type="presParOf" srcId="{FF200CFC-6110-4E2F-A083-8DFCEFF20CE5}" destId="{B5917E24-C378-43E3-8E53-347F673B3750}" srcOrd="3" destOrd="0" presId="urn:microsoft.com/office/officeart/2005/8/layout/cycle6"/>
    <dgm:cxn modelId="{335203F8-3D71-4B69-AB06-0B285EAB4EAE}" type="presParOf" srcId="{FF200CFC-6110-4E2F-A083-8DFCEFF20CE5}" destId="{FAC643FB-890B-4EE1-BD79-B7C75845FB35}" srcOrd="4" destOrd="0" presId="urn:microsoft.com/office/officeart/2005/8/layout/cycle6"/>
    <dgm:cxn modelId="{51DFF822-5CCD-413F-B2FF-2020562D8A24}" type="presParOf" srcId="{FF200CFC-6110-4E2F-A083-8DFCEFF20CE5}" destId="{D834E1F3-B2ED-43A7-BE3E-E3D0E05EFB34}" srcOrd="5" destOrd="0" presId="urn:microsoft.com/office/officeart/2005/8/layout/cycle6"/>
    <dgm:cxn modelId="{80154E0A-B093-449A-8DB3-9A75354898EE}" type="presParOf" srcId="{FF200CFC-6110-4E2F-A083-8DFCEFF20CE5}" destId="{2FDC5FFD-AB67-4039-B6C3-037E29D1A8D0}" srcOrd="6" destOrd="0" presId="urn:microsoft.com/office/officeart/2005/8/layout/cycle6"/>
    <dgm:cxn modelId="{62566388-2E62-4631-A621-E6335D6AD8EB}" type="presParOf" srcId="{FF200CFC-6110-4E2F-A083-8DFCEFF20CE5}" destId="{79F4ABC2-004D-40B8-9CB5-B273EE0226AB}" srcOrd="7" destOrd="0" presId="urn:microsoft.com/office/officeart/2005/8/layout/cycle6"/>
    <dgm:cxn modelId="{FC980929-F06A-4EFD-9BC1-72DAC485D480}" type="presParOf" srcId="{FF200CFC-6110-4E2F-A083-8DFCEFF20CE5}" destId="{B28EE606-8148-492F-AFEB-9E9540B9D527}" srcOrd="8" destOrd="0" presId="urn:microsoft.com/office/officeart/2005/8/layout/cycle6"/>
    <dgm:cxn modelId="{E7980FC8-2598-4241-A88B-2D49453F93DA}" type="presParOf" srcId="{FF200CFC-6110-4E2F-A083-8DFCEFF20CE5}" destId="{322EE5B1-7EDC-4AB6-8A50-928BF0600D8F}" srcOrd="9" destOrd="0" presId="urn:microsoft.com/office/officeart/2005/8/layout/cycle6"/>
    <dgm:cxn modelId="{0FAEE4DF-4CDD-43B4-8B9E-054EFB26BEDE}" type="presParOf" srcId="{FF200CFC-6110-4E2F-A083-8DFCEFF20CE5}" destId="{2E5D80B1-546C-4D7A-AC18-E3BDC1EC05A7}" srcOrd="10" destOrd="0" presId="urn:microsoft.com/office/officeart/2005/8/layout/cycle6"/>
    <dgm:cxn modelId="{E7F415C5-4314-4F49-BEC4-9259E83D54EF}" type="presParOf" srcId="{FF200CFC-6110-4E2F-A083-8DFCEFF20CE5}" destId="{0C1FE86C-C267-4311-980C-4F8CC265D99B}" srcOrd="11" destOrd="0" presId="urn:microsoft.com/office/officeart/2005/8/layout/cycle6"/>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14ADB04-5AA0-43AE-865D-351F733B3A77}" type="doc">
      <dgm:prSet loTypeId="urn:microsoft.com/office/officeart/2005/8/layout/cycle6" loCatId="cycle" qsTypeId="urn:microsoft.com/office/officeart/2005/8/quickstyle/simple4" qsCatId="simple" csTypeId="urn:microsoft.com/office/officeart/2005/8/colors/colorful2" csCatId="colorful" phldr="1"/>
      <dgm:spPr/>
      <dgm:t>
        <a:bodyPr/>
        <a:lstStyle/>
        <a:p>
          <a:endParaRPr lang="en-US"/>
        </a:p>
      </dgm:t>
    </dgm:pt>
    <dgm:pt modelId="{E2079466-21C9-426F-A00A-D1F36850007B}">
      <dgm:prSet phldrT="[Text]" custT="1"/>
      <dgm:spPr/>
      <dgm:t>
        <a:bodyPr/>
        <a:lstStyle/>
        <a:p>
          <a:r>
            <a:rPr lang="en-US" sz="2000" b="1" dirty="0" smtClean="0">
              <a:effectLst>
                <a:outerShdw blurRad="38100" dist="38100" dir="2700000" algn="tl">
                  <a:srgbClr val="000000">
                    <a:alpha val="43137"/>
                  </a:srgbClr>
                </a:outerShdw>
              </a:effectLst>
              <a:latin typeface="+mn-lt"/>
            </a:rPr>
            <a:t>Diagram</a:t>
          </a:r>
          <a:endParaRPr lang="en-US" sz="2000" b="1" dirty="0">
            <a:effectLst>
              <a:outerShdw blurRad="38100" dist="38100" dir="2700000" algn="tl">
                <a:srgbClr val="000000">
                  <a:alpha val="43137"/>
                </a:srgbClr>
              </a:outerShdw>
            </a:effectLst>
            <a:latin typeface="+mn-lt"/>
          </a:endParaRPr>
        </a:p>
      </dgm:t>
    </dgm:pt>
    <dgm:pt modelId="{6AEAB680-19E8-480B-A9A3-54D374AE3D7D}" type="parTrans" cxnId="{BC6B7089-C41F-4E7B-9446-422B67031D90}">
      <dgm:prSet/>
      <dgm:spPr/>
      <dgm:t>
        <a:bodyPr/>
        <a:lstStyle/>
        <a:p>
          <a:endParaRPr lang="en-US"/>
        </a:p>
      </dgm:t>
    </dgm:pt>
    <dgm:pt modelId="{5655A0E1-8525-444E-8FB6-509B645CEA8A}" type="sibTrans" cxnId="{BC6B7089-C41F-4E7B-9446-422B67031D90}">
      <dgm:prSet/>
      <dgm:spPr>
        <a:ln w="25400">
          <a:solidFill>
            <a:schemeClr val="accent6"/>
          </a:solidFill>
        </a:ln>
      </dgm:spPr>
      <dgm:t>
        <a:bodyPr/>
        <a:lstStyle/>
        <a:p>
          <a:endParaRPr lang="en-US" dirty="0"/>
        </a:p>
      </dgm:t>
    </dgm:pt>
    <dgm:pt modelId="{3AA946D5-CF7E-480A-B8FB-B734F36C9233}">
      <dgm:prSet phldrT="[Text]" custT="1"/>
      <dgm:spPr>
        <a:effectLst>
          <a:glow rad="228600">
            <a:srgbClr val="FFC000">
              <a:alpha val="40000"/>
            </a:srgbClr>
          </a:glow>
        </a:effectLst>
      </dgm:spPr>
      <dgm:t>
        <a:bodyPr/>
        <a:lstStyle/>
        <a:p>
          <a:r>
            <a:rPr lang="en-US" sz="2000" b="1" dirty="0" smtClean="0">
              <a:effectLst>
                <a:outerShdw blurRad="38100" dist="38100" dir="2700000" algn="tl">
                  <a:srgbClr val="000000">
                    <a:alpha val="43137"/>
                  </a:srgbClr>
                </a:outerShdw>
              </a:effectLst>
              <a:latin typeface="+mn-lt"/>
            </a:rPr>
            <a:t>Identify Threats</a:t>
          </a:r>
          <a:endParaRPr lang="en-US" sz="2000" b="1" dirty="0">
            <a:effectLst>
              <a:outerShdw blurRad="38100" dist="38100" dir="2700000" algn="tl">
                <a:srgbClr val="000000">
                  <a:alpha val="43137"/>
                </a:srgbClr>
              </a:outerShdw>
            </a:effectLst>
            <a:latin typeface="+mn-lt"/>
          </a:endParaRPr>
        </a:p>
      </dgm:t>
    </dgm:pt>
    <dgm:pt modelId="{19026913-CCC7-4108-97FD-FA120141E63C}" type="parTrans" cxnId="{D3CF38F0-14A3-4C9C-8C3B-DD84C6EA2BBB}">
      <dgm:prSet/>
      <dgm:spPr/>
      <dgm:t>
        <a:bodyPr/>
        <a:lstStyle/>
        <a:p>
          <a:endParaRPr lang="en-US"/>
        </a:p>
      </dgm:t>
    </dgm:pt>
    <dgm:pt modelId="{885460D5-6A4A-4217-A63A-8814A0FF75CE}" type="sibTrans" cxnId="{D3CF38F0-14A3-4C9C-8C3B-DD84C6EA2BBB}">
      <dgm:prSet/>
      <dgm:spPr>
        <a:ln w="25400">
          <a:solidFill>
            <a:schemeClr val="accent6"/>
          </a:solidFill>
          <a:tailEnd type="none"/>
        </a:ln>
      </dgm:spPr>
      <dgm:t>
        <a:bodyPr/>
        <a:lstStyle/>
        <a:p>
          <a:endParaRPr lang="en-US" dirty="0"/>
        </a:p>
      </dgm:t>
    </dgm:pt>
    <dgm:pt modelId="{4E8F0504-636B-49A9-9F20-96F20EF7A9B2}">
      <dgm:prSet phldrT="[Text]" custT="1"/>
      <dgm:spPr/>
      <dgm:t>
        <a:bodyPr/>
        <a:lstStyle/>
        <a:p>
          <a:r>
            <a:rPr lang="en-US" sz="2000" b="1" dirty="0" smtClean="0">
              <a:effectLst>
                <a:outerShdw blurRad="38100" dist="38100" dir="2700000" algn="tl">
                  <a:srgbClr val="000000">
                    <a:alpha val="43137"/>
                  </a:srgbClr>
                </a:outerShdw>
              </a:effectLst>
              <a:latin typeface="+mn-lt"/>
            </a:rPr>
            <a:t>Mitigate</a:t>
          </a:r>
          <a:endParaRPr lang="en-US" sz="2000" b="1" dirty="0">
            <a:effectLst>
              <a:outerShdw blurRad="38100" dist="38100" dir="2700000" algn="tl">
                <a:srgbClr val="000000">
                  <a:alpha val="43137"/>
                </a:srgbClr>
              </a:outerShdw>
            </a:effectLst>
            <a:latin typeface="+mn-lt"/>
          </a:endParaRPr>
        </a:p>
      </dgm:t>
    </dgm:pt>
    <dgm:pt modelId="{FED6310D-68A4-4472-AC67-C1ADFF6820DD}" type="parTrans" cxnId="{072865C0-96EB-4E78-9D44-A711A51EE865}">
      <dgm:prSet/>
      <dgm:spPr/>
      <dgm:t>
        <a:bodyPr/>
        <a:lstStyle/>
        <a:p>
          <a:endParaRPr lang="en-US"/>
        </a:p>
      </dgm:t>
    </dgm:pt>
    <dgm:pt modelId="{04035593-CF37-4FC7-B12F-02CFE93EF059}" type="sibTrans" cxnId="{072865C0-96EB-4E78-9D44-A711A51EE865}">
      <dgm:prSet/>
      <dgm:spPr>
        <a:ln w="25400">
          <a:solidFill>
            <a:schemeClr val="accent6"/>
          </a:solidFill>
        </a:ln>
      </dgm:spPr>
      <dgm:t>
        <a:bodyPr/>
        <a:lstStyle/>
        <a:p>
          <a:endParaRPr lang="en-US" dirty="0"/>
        </a:p>
      </dgm:t>
    </dgm:pt>
    <dgm:pt modelId="{9686DC33-1135-4FA9-B347-1451EF8E98C2}">
      <dgm:prSet phldrT="[Text]" custT="1"/>
      <dgm:spPr/>
      <dgm:t>
        <a:bodyPr/>
        <a:lstStyle/>
        <a:p>
          <a:r>
            <a:rPr lang="en-US" sz="2000" b="1" dirty="0" smtClean="0">
              <a:effectLst>
                <a:outerShdw blurRad="38100" dist="38100" dir="2700000" algn="tl">
                  <a:srgbClr val="000000">
                    <a:alpha val="43137"/>
                  </a:srgbClr>
                </a:outerShdw>
              </a:effectLst>
              <a:latin typeface="+mn-lt"/>
            </a:rPr>
            <a:t>Validate</a:t>
          </a:r>
          <a:endParaRPr lang="en-US" sz="2000" b="1" dirty="0">
            <a:effectLst>
              <a:outerShdw blurRad="38100" dist="38100" dir="2700000" algn="tl">
                <a:srgbClr val="000000">
                  <a:alpha val="43137"/>
                </a:srgbClr>
              </a:outerShdw>
            </a:effectLst>
            <a:latin typeface="+mn-lt"/>
          </a:endParaRPr>
        </a:p>
      </dgm:t>
    </dgm:pt>
    <dgm:pt modelId="{5D2ED254-28DB-4781-8C1C-7C7D79991CE5}" type="parTrans" cxnId="{64E0B284-18C1-480C-99C4-D87B6C2F6EFF}">
      <dgm:prSet/>
      <dgm:spPr/>
      <dgm:t>
        <a:bodyPr/>
        <a:lstStyle/>
        <a:p>
          <a:endParaRPr lang="en-US"/>
        </a:p>
      </dgm:t>
    </dgm:pt>
    <dgm:pt modelId="{C5A0FEE8-2842-4E4E-9052-1DEFC5958EEB}" type="sibTrans" cxnId="{64E0B284-18C1-480C-99C4-D87B6C2F6EFF}">
      <dgm:prSet/>
      <dgm:spPr>
        <a:ln w="25400">
          <a:solidFill>
            <a:schemeClr val="accent6"/>
          </a:solidFill>
          <a:tailEnd type="triangle" w="lg" len="lg"/>
        </a:ln>
      </dgm:spPr>
      <dgm:t>
        <a:bodyPr/>
        <a:lstStyle/>
        <a:p>
          <a:endParaRPr lang="en-US" dirty="0"/>
        </a:p>
      </dgm:t>
    </dgm:pt>
    <dgm:pt modelId="{FF200CFC-6110-4E2F-A083-8DFCEFF20CE5}" type="pres">
      <dgm:prSet presAssocID="{C14ADB04-5AA0-43AE-865D-351F733B3A77}" presName="cycle" presStyleCnt="0">
        <dgm:presLayoutVars>
          <dgm:dir/>
          <dgm:resizeHandles val="exact"/>
        </dgm:presLayoutVars>
      </dgm:prSet>
      <dgm:spPr/>
      <dgm:t>
        <a:bodyPr/>
        <a:lstStyle/>
        <a:p>
          <a:endParaRPr lang="en-US"/>
        </a:p>
      </dgm:t>
    </dgm:pt>
    <dgm:pt modelId="{F965C3ED-1E58-4D26-A557-6F81441A5A83}" type="pres">
      <dgm:prSet presAssocID="{E2079466-21C9-426F-A00A-D1F36850007B}" presName="node" presStyleLbl="node1" presStyleIdx="0" presStyleCnt="4">
        <dgm:presLayoutVars>
          <dgm:bulletEnabled val="1"/>
        </dgm:presLayoutVars>
      </dgm:prSet>
      <dgm:spPr/>
      <dgm:t>
        <a:bodyPr/>
        <a:lstStyle/>
        <a:p>
          <a:endParaRPr lang="en-US"/>
        </a:p>
      </dgm:t>
    </dgm:pt>
    <dgm:pt modelId="{E2FA88DF-04BA-4686-8C48-D3174F213800}" type="pres">
      <dgm:prSet presAssocID="{E2079466-21C9-426F-A00A-D1F36850007B}" presName="spNode" presStyleCnt="0"/>
      <dgm:spPr/>
      <dgm:t>
        <a:bodyPr/>
        <a:lstStyle/>
        <a:p>
          <a:endParaRPr lang="en-US"/>
        </a:p>
      </dgm:t>
    </dgm:pt>
    <dgm:pt modelId="{4614F4D8-DE8F-4D37-BAC6-D131E8CE8AED}" type="pres">
      <dgm:prSet presAssocID="{5655A0E1-8525-444E-8FB6-509B645CEA8A}" presName="sibTrans" presStyleLbl="sibTrans1D1" presStyleIdx="0" presStyleCnt="4"/>
      <dgm:spPr/>
      <dgm:t>
        <a:bodyPr/>
        <a:lstStyle/>
        <a:p>
          <a:endParaRPr lang="en-US"/>
        </a:p>
      </dgm:t>
    </dgm:pt>
    <dgm:pt modelId="{B5917E24-C378-43E3-8E53-347F673B3750}" type="pres">
      <dgm:prSet presAssocID="{3AA946D5-CF7E-480A-B8FB-B734F36C9233}" presName="node" presStyleLbl="node1" presStyleIdx="1" presStyleCnt="4">
        <dgm:presLayoutVars>
          <dgm:bulletEnabled val="1"/>
        </dgm:presLayoutVars>
      </dgm:prSet>
      <dgm:spPr/>
      <dgm:t>
        <a:bodyPr/>
        <a:lstStyle/>
        <a:p>
          <a:endParaRPr lang="en-US"/>
        </a:p>
      </dgm:t>
    </dgm:pt>
    <dgm:pt modelId="{FAC643FB-890B-4EE1-BD79-B7C75845FB35}" type="pres">
      <dgm:prSet presAssocID="{3AA946D5-CF7E-480A-B8FB-B734F36C9233}" presName="spNode" presStyleCnt="0"/>
      <dgm:spPr/>
      <dgm:t>
        <a:bodyPr/>
        <a:lstStyle/>
        <a:p>
          <a:endParaRPr lang="en-US"/>
        </a:p>
      </dgm:t>
    </dgm:pt>
    <dgm:pt modelId="{D834E1F3-B2ED-43A7-BE3E-E3D0E05EFB34}" type="pres">
      <dgm:prSet presAssocID="{885460D5-6A4A-4217-A63A-8814A0FF75CE}" presName="sibTrans" presStyleLbl="sibTrans1D1" presStyleIdx="1" presStyleCnt="4"/>
      <dgm:spPr/>
      <dgm:t>
        <a:bodyPr/>
        <a:lstStyle/>
        <a:p>
          <a:endParaRPr lang="en-US"/>
        </a:p>
      </dgm:t>
    </dgm:pt>
    <dgm:pt modelId="{2FDC5FFD-AB67-4039-B6C3-037E29D1A8D0}" type="pres">
      <dgm:prSet presAssocID="{4E8F0504-636B-49A9-9F20-96F20EF7A9B2}" presName="node" presStyleLbl="node1" presStyleIdx="2" presStyleCnt="4">
        <dgm:presLayoutVars>
          <dgm:bulletEnabled val="1"/>
        </dgm:presLayoutVars>
      </dgm:prSet>
      <dgm:spPr/>
      <dgm:t>
        <a:bodyPr/>
        <a:lstStyle/>
        <a:p>
          <a:endParaRPr lang="en-US"/>
        </a:p>
      </dgm:t>
    </dgm:pt>
    <dgm:pt modelId="{79F4ABC2-004D-40B8-9CB5-B273EE0226AB}" type="pres">
      <dgm:prSet presAssocID="{4E8F0504-636B-49A9-9F20-96F20EF7A9B2}" presName="spNode" presStyleCnt="0"/>
      <dgm:spPr/>
      <dgm:t>
        <a:bodyPr/>
        <a:lstStyle/>
        <a:p>
          <a:endParaRPr lang="en-US"/>
        </a:p>
      </dgm:t>
    </dgm:pt>
    <dgm:pt modelId="{B28EE606-8148-492F-AFEB-9E9540B9D527}" type="pres">
      <dgm:prSet presAssocID="{04035593-CF37-4FC7-B12F-02CFE93EF059}" presName="sibTrans" presStyleLbl="sibTrans1D1" presStyleIdx="2" presStyleCnt="4"/>
      <dgm:spPr/>
      <dgm:t>
        <a:bodyPr/>
        <a:lstStyle/>
        <a:p>
          <a:endParaRPr lang="en-US"/>
        </a:p>
      </dgm:t>
    </dgm:pt>
    <dgm:pt modelId="{322EE5B1-7EDC-4AB6-8A50-928BF0600D8F}" type="pres">
      <dgm:prSet presAssocID="{9686DC33-1135-4FA9-B347-1451EF8E98C2}" presName="node" presStyleLbl="node1" presStyleIdx="3" presStyleCnt="4">
        <dgm:presLayoutVars>
          <dgm:bulletEnabled val="1"/>
        </dgm:presLayoutVars>
      </dgm:prSet>
      <dgm:spPr/>
      <dgm:t>
        <a:bodyPr/>
        <a:lstStyle/>
        <a:p>
          <a:endParaRPr lang="en-US"/>
        </a:p>
      </dgm:t>
    </dgm:pt>
    <dgm:pt modelId="{2E5D80B1-546C-4D7A-AC18-E3BDC1EC05A7}" type="pres">
      <dgm:prSet presAssocID="{9686DC33-1135-4FA9-B347-1451EF8E98C2}" presName="spNode" presStyleCnt="0"/>
      <dgm:spPr/>
      <dgm:t>
        <a:bodyPr/>
        <a:lstStyle/>
        <a:p>
          <a:endParaRPr lang="en-US"/>
        </a:p>
      </dgm:t>
    </dgm:pt>
    <dgm:pt modelId="{0C1FE86C-C267-4311-980C-4F8CC265D99B}" type="pres">
      <dgm:prSet presAssocID="{C5A0FEE8-2842-4E4E-9052-1DEFC5958EEB}" presName="sibTrans" presStyleLbl="sibTrans1D1" presStyleIdx="3" presStyleCnt="4"/>
      <dgm:spPr/>
      <dgm:t>
        <a:bodyPr/>
        <a:lstStyle/>
        <a:p>
          <a:endParaRPr lang="en-US"/>
        </a:p>
      </dgm:t>
    </dgm:pt>
  </dgm:ptLst>
  <dgm:cxnLst>
    <dgm:cxn modelId="{64E0B284-18C1-480C-99C4-D87B6C2F6EFF}" srcId="{C14ADB04-5AA0-43AE-865D-351F733B3A77}" destId="{9686DC33-1135-4FA9-B347-1451EF8E98C2}" srcOrd="3" destOrd="0" parTransId="{5D2ED254-28DB-4781-8C1C-7C7D79991CE5}" sibTransId="{C5A0FEE8-2842-4E4E-9052-1DEFC5958EEB}"/>
    <dgm:cxn modelId="{F6992107-8B32-4466-A10F-B6928E5B876B}" type="presOf" srcId="{3AA946D5-CF7E-480A-B8FB-B734F36C9233}" destId="{B5917E24-C378-43E3-8E53-347F673B3750}" srcOrd="0" destOrd="0" presId="urn:microsoft.com/office/officeart/2005/8/layout/cycle6"/>
    <dgm:cxn modelId="{EB7E3BFF-7DC3-4EA8-BBB6-EED24B6D69F1}" type="presOf" srcId="{C14ADB04-5AA0-43AE-865D-351F733B3A77}" destId="{FF200CFC-6110-4E2F-A083-8DFCEFF20CE5}" srcOrd="0" destOrd="0" presId="urn:microsoft.com/office/officeart/2005/8/layout/cycle6"/>
    <dgm:cxn modelId="{072865C0-96EB-4E78-9D44-A711A51EE865}" srcId="{C14ADB04-5AA0-43AE-865D-351F733B3A77}" destId="{4E8F0504-636B-49A9-9F20-96F20EF7A9B2}" srcOrd="2" destOrd="0" parTransId="{FED6310D-68A4-4472-AC67-C1ADFF6820DD}" sibTransId="{04035593-CF37-4FC7-B12F-02CFE93EF059}"/>
    <dgm:cxn modelId="{6A2A94FF-2043-4BA5-9CA4-AD2BAAF0BD6D}" type="presOf" srcId="{885460D5-6A4A-4217-A63A-8814A0FF75CE}" destId="{D834E1F3-B2ED-43A7-BE3E-E3D0E05EFB34}" srcOrd="0" destOrd="0" presId="urn:microsoft.com/office/officeart/2005/8/layout/cycle6"/>
    <dgm:cxn modelId="{016A90B8-B504-419C-A632-90AF3EADAB58}" type="presOf" srcId="{9686DC33-1135-4FA9-B347-1451EF8E98C2}" destId="{322EE5B1-7EDC-4AB6-8A50-928BF0600D8F}" srcOrd="0" destOrd="0" presId="urn:microsoft.com/office/officeart/2005/8/layout/cycle6"/>
    <dgm:cxn modelId="{369FE4E0-490C-4FB6-B94E-C1E41761C57C}" type="presOf" srcId="{E2079466-21C9-426F-A00A-D1F36850007B}" destId="{F965C3ED-1E58-4D26-A557-6F81441A5A83}" srcOrd="0" destOrd="0" presId="urn:microsoft.com/office/officeart/2005/8/layout/cycle6"/>
    <dgm:cxn modelId="{A8D79017-9E3A-4020-8B51-0D10F90D825F}" type="presOf" srcId="{04035593-CF37-4FC7-B12F-02CFE93EF059}" destId="{B28EE606-8148-492F-AFEB-9E9540B9D527}" srcOrd="0" destOrd="0" presId="urn:microsoft.com/office/officeart/2005/8/layout/cycle6"/>
    <dgm:cxn modelId="{57180550-EEB3-4FEE-9B21-737129210977}" type="presOf" srcId="{4E8F0504-636B-49A9-9F20-96F20EF7A9B2}" destId="{2FDC5FFD-AB67-4039-B6C3-037E29D1A8D0}" srcOrd="0" destOrd="0" presId="urn:microsoft.com/office/officeart/2005/8/layout/cycle6"/>
    <dgm:cxn modelId="{074D2DFF-A200-4EC0-B7FD-1157E21923DE}" type="presOf" srcId="{5655A0E1-8525-444E-8FB6-509B645CEA8A}" destId="{4614F4D8-DE8F-4D37-BAC6-D131E8CE8AED}" srcOrd="0" destOrd="0" presId="urn:microsoft.com/office/officeart/2005/8/layout/cycle6"/>
    <dgm:cxn modelId="{9E7078BB-0E40-4ED1-A2B1-7192CC516549}" type="presOf" srcId="{C5A0FEE8-2842-4E4E-9052-1DEFC5958EEB}" destId="{0C1FE86C-C267-4311-980C-4F8CC265D99B}" srcOrd="0" destOrd="0" presId="urn:microsoft.com/office/officeart/2005/8/layout/cycle6"/>
    <dgm:cxn modelId="{BC6B7089-C41F-4E7B-9446-422B67031D90}" srcId="{C14ADB04-5AA0-43AE-865D-351F733B3A77}" destId="{E2079466-21C9-426F-A00A-D1F36850007B}" srcOrd="0" destOrd="0" parTransId="{6AEAB680-19E8-480B-A9A3-54D374AE3D7D}" sibTransId="{5655A0E1-8525-444E-8FB6-509B645CEA8A}"/>
    <dgm:cxn modelId="{D3CF38F0-14A3-4C9C-8C3B-DD84C6EA2BBB}" srcId="{C14ADB04-5AA0-43AE-865D-351F733B3A77}" destId="{3AA946D5-CF7E-480A-B8FB-B734F36C9233}" srcOrd="1" destOrd="0" parTransId="{19026913-CCC7-4108-97FD-FA120141E63C}" sibTransId="{885460D5-6A4A-4217-A63A-8814A0FF75CE}"/>
    <dgm:cxn modelId="{8A63691F-0847-4913-AF70-E532616E1AF0}" type="presParOf" srcId="{FF200CFC-6110-4E2F-A083-8DFCEFF20CE5}" destId="{F965C3ED-1E58-4D26-A557-6F81441A5A83}" srcOrd="0" destOrd="0" presId="urn:microsoft.com/office/officeart/2005/8/layout/cycle6"/>
    <dgm:cxn modelId="{465F7E01-D6B9-4E91-A615-9B7F0C4162A4}" type="presParOf" srcId="{FF200CFC-6110-4E2F-A083-8DFCEFF20CE5}" destId="{E2FA88DF-04BA-4686-8C48-D3174F213800}" srcOrd="1" destOrd="0" presId="urn:microsoft.com/office/officeart/2005/8/layout/cycle6"/>
    <dgm:cxn modelId="{F9A6F1DF-9E54-4634-971F-51505A7A4010}" type="presParOf" srcId="{FF200CFC-6110-4E2F-A083-8DFCEFF20CE5}" destId="{4614F4D8-DE8F-4D37-BAC6-D131E8CE8AED}" srcOrd="2" destOrd="0" presId="urn:microsoft.com/office/officeart/2005/8/layout/cycle6"/>
    <dgm:cxn modelId="{637C629A-A638-4245-BDE5-FA29AE4CA56F}" type="presParOf" srcId="{FF200CFC-6110-4E2F-A083-8DFCEFF20CE5}" destId="{B5917E24-C378-43E3-8E53-347F673B3750}" srcOrd="3" destOrd="0" presId="urn:microsoft.com/office/officeart/2005/8/layout/cycle6"/>
    <dgm:cxn modelId="{86DB75CB-1B6F-4D4D-BE14-CD2276F6DAE4}" type="presParOf" srcId="{FF200CFC-6110-4E2F-A083-8DFCEFF20CE5}" destId="{FAC643FB-890B-4EE1-BD79-B7C75845FB35}" srcOrd="4" destOrd="0" presId="urn:microsoft.com/office/officeart/2005/8/layout/cycle6"/>
    <dgm:cxn modelId="{CA4C0ABC-E1D8-40D5-83B7-6B89E850B623}" type="presParOf" srcId="{FF200CFC-6110-4E2F-A083-8DFCEFF20CE5}" destId="{D834E1F3-B2ED-43A7-BE3E-E3D0E05EFB34}" srcOrd="5" destOrd="0" presId="urn:microsoft.com/office/officeart/2005/8/layout/cycle6"/>
    <dgm:cxn modelId="{85202868-72C0-4B89-9815-CD9D147DDBC6}" type="presParOf" srcId="{FF200CFC-6110-4E2F-A083-8DFCEFF20CE5}" destId="{2FDC5FFD-AB67-4039-B6C3-037E29D1A8D0}" srcOrd="6" destOrd="0" presId="urn:microsoft.com/office/officeart/2005/8/layout/cycle6"/>
    <dgm:cxn modelId="{2A0CFB06-D9C3-4662-860B-4CD011F71F88}" type="presParOf" srcId="{FF200CFC-6110-4E2F-A083-8DFCEFF20CE5}" destId="{79F4ABC2-004D-40B8-9CB5-B273EE0226AB}" srcOrd="7" destOrd="0" presId="urn:microsoft.com/office/officeart/2005/8/layout/cycle6"/>
    <dgm:cxn modelId="{A17C79AD-AA48-4596-94BE-CB5700FB5114}" type="presParOf" srcId="{FF200CFC-6110-4E2F-A083-8DFCEFF20CE5}" destId="{B28EE606-8148-492F-AFEB-9E9540B9D527}" srcOrd="8" destOrd="0" presId="urn:microsoft.com/office/officeart/2005/8/layout/cycle6"/>
    <dgm:cxn modelId="{3D665DC5-2A54-43BC-AEA4-C57CB9D3DFB4}" type="presParOf" srcId="{FF200CFC-6110-4E2F-A083-8DFCEFF20CE5}" destId="{322EE5B1-7EDC-4AB6-8A50-928BF0600D8F}" srcOrd="9" destOrd="0" presId="urn:microsoft.com/office/officeart/2005/8/layout/cycle6"/>
    <dgm:cxn modelId="{1EF0B1DC-61D4-4425-A92E-F06C97D0AE65}" type="presParOf" srcId="{FF200CFC-6110-4E2F-A083-8DFCEFF20CE5}" destId="{2E5D80B1-546C-4D7A-AC18-E3BDC1EC05A7}" srcOrd="10" destOrd="0" presId="urn:microsoft.com/office/officeart/2005/8/layout/cycle6"/>
    <dgm:cxn modelId="{49B6EAB0-8740-495F-A0E8-F1B5CBF0D481}" type="presParOf" srcId="{FF200CFC-6110-4E2F-A083-8DFCEFF20CE5}" destId="{0C1FE86C-C267-4311-980C-4F8CC265D99B}" srcOrd="11" destOrd="0" presId="urn:microsoft.com/office/officeart/2005/8/layout/cycle6"/>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14ADB04-5AA0-43AE-865D-351F733B3A77}" type="doc">
      <dgm:prSet loTypeId="urn:microsoft.com/office/officeart/2005/8/layout/cycle6" loCatId="cycle" qsTypeId="urn:microsoft.com/office/officeart/2005/8/quickstyle/simple4" qsCatId="simple" csTypeId="urn:microsoft.com/office/officeart/2005/8/colors/colorful2" csCatId="colorful" phldr="1"/>
      <dgm:spPr/>
      <dgm:t>
        <a:bodyPr/>
        <a:lstStyle/>
        <a:p>
          <a:endParaRPr lang="en-US"/>
        </a:p>
      </dgm:t>
    </dgm:pt>
    <dgm:pt modelId="{E2079466-21C9-426F-A00A-D1F36850007B}">
      <dgm:prSet phldrT="[Text]" custT="1"/>
      <dgm:spPr/>
      <dgm:t>
        <a:bodyPr/>
        <a:lstStyle/>
        <a:p>
          <a:r>
            <a:rPr lang="en-US" sz="2000" b="1" dirty="0" smtClean="0">
              <a:effectLst>
                <a:outerShdw blurRad="38100" dist="38100" dir="2700000" algn="tl">
                  <a:srgbClr val="000000">
                    <a:alpha val="43137"/>
                  </a:srgbClr>
                </a:outerShdw>
              </a:effectLst>
              <a:latin typeface="+mn-lt"/>
            </a:rPr>
            <a:t>Diagram</a:t>
          </a:r>
          <a:endParaRPr lang="en-US" sz="2000" b="1" dirty="0">
            <a:effectLst>
              <a:outerShdw blurRad="38100" dist="38100" dir="2700000" algn="tl">
                <a:srgbClr val="000000">
                  <a:alpha val="43137"/>
                </a:srgbClr>
              </a:outerShdw>
            </a:effectLst>
            <a:latin typeface="+mn-lt"/>
          </a:endParaRPr>
        </a:p>
      </dgm:t>
    </dgm:pt>
    <dgm:pt modelId="{6AEAB680-19E8-480B-A9A3-54D374AE3D7D}" type="parTrans" cxnId="{BC6B7089-C41F-4E7B-9446-422B67031D90}">
      <dgm:prSet/>
      <dgm:spPr/>
      <dgm:t>
        <a:bodyPr/>
        <a:lstStyle/>
        <a:p>
          <a:endParaRPr lang="en-US"/>
        </a:p>
      </dgm:t>
    </dgm:pt>
    <dgm:pt modelId="{5655A0E1-8525-444E-8FB6-509B645CEA8A}" type="sibTrans" cxnId="{BC6B7089-C41F-4E7B-9446-422B67031D90}">
      <dgm:prSet/>
      <dgm:spPr>
        <a:ln w="25400">
          <a:solidFill>
            <a:schemeClr val="accent6"/>
          </a:solidFill>
        </a:ln>
      </dgm:spPr>
      <dgm:t>
        <a:bodyPr/>
        <a:lstStyle/>
        <a:p>
          <a:endParaRPr lang="en-US" dirty="0"/>
        </a:p>
      </dgm:t>
    </dgm:pt>
    <dgm:pt modelId="{3AA946D5-CF7E-480A-B8FB-B734F36C9233}">
      <dgm:prSet phldrT="[Text]" custT="1"/>
      <dgm:spPr/>
      <dgm:t>
        <a:bodyPr/>
        <a:lstStyle/>
        <a:p>
          <a:r>
            <a:rPr lang="en-US" sz="2000" b="1" dirty="0" smtClean="0">
              <a:effectLst>
                <a:outerShdw blurRad="38100" dist="38100" dir="2700000" algn="tl">
                  <a:srgbClr val="000000">
                    <a:alpha val="43137"/>
                  </a:srgbClr>
                </a:outerShdw>
              </a:effectLst>
              <a:latin typeface="+mn-lt"/>
            </a:rPr>
            <a:t>Identify Threats</a:t>
          </a:r>
          <a:endParaRPr lang="en-US" sz="2000" b="1" dirty="0">
            <a:effectLst>
              <a:outerShdw blurRad="38100" dist="38100" dir="2700000" algn="tl">
                <a:srgbClr val="000000">
                  <a:alpha val="43137"/>
                </a:srgbClr>
              </a:outerShdw>
            </a:effectLst>
            <a:latin typeface="+mn-lt"/>
          </a:endParaRPr>
        </a:p>
      </dgm:t>
    </dgm:pt>
    <dgm:pt modelId="{19026913-CCC7-4108-97FD-FA120141E63C}" type="parTrans" cxnId="{D3CF38F0-14A3-4C9C-8C3B-DD84C6EA2BBB}">
      <dgm:prSet/>
      <dgm:spPr/>
      <dgm:t>
        <a:bodyPr/>
        <a:lstStyle/>
        <a:p>
          <a:endParaRPr lang="en-US"/>
        </a:p>
      </dgm:t>
    </dgm:pt>
    <dgm:pt modelId="{885460D5-6A4A-4217-A63A-8814A0FF75CE}" type="sibTrans" cxnId="{D3CF38F0-14A3-4C9C-8C3B-DD84C6EA2BBB}">
      <dgm:prSet/>
      <dgm:spPr>
        <a:ln w="25400">
          <a:solidFill>
            <a:schemeClr val="accent6"/>
          </a:solidFill>
          <a:tailEnd type="none"/>
        </a:ln>
      </dgm:spPr>
      <dgm:t>
        <a:bodyPr/>
        <a:lstStyle/>
        <a:p>
          <a:endParaRPr lang="en-US" dirty="0"/>
        </a:p>
      </dgm:t>
    </dgm:pt>
    <dgm:pt modelId="{4E8F0504-636B-49A9-9F20-96F20EF7A9B2}">
      <dgm:prSet phldrT="[Text]" custT="1"/>
      <dgm:spPr>
        <a:effectLst>
          <a:glow rad="228600">
            <a:srgbClr val="FFC000">
              <a:alpha val="40000"/>
            </a:srgbClr>
          </a:glow>
        </a:effectLst>
      </dgm:spPr>
      <dgm:t>
        <a:bodyPr/>
        <a:lstStyle/>
        <a:p>
          <a:r>
            <a:rPr lang="en-US" sz="2000" b="1" dirty="0" smtClean="0">
              <a:effectLst>
                <a:outerShdw blurRad="38100" dist="38100" dir="2700000" algn="tl">
                  <a:srgbClr val="000000">
                    <a:alpha val="43137"/>
                  </a:srgbClr>
                </a:outerShdw>
              </a:effectLst>
              <a:latin typeface="+mn-lt"/>
            </a:rPr>
            <a:t>Mitigate</a:t>
          </a:r>
          <a:endParaRPr lang="en-US" sz="2000" b="1" dirty="0">
            <a:effectLst>
              <a:outerShdw blurRad="38100" dist="38100" dir="2700000" algn="tl">
                <a:srgbClr val="000000">
                  <a:alpha val="43137"/>
                </a:srgbClr>
              </a:outerShdw>
            </a:effectLst>
            <a:latin typeface="+mn-lt"/>
          </a:endParaRPr>
        </a:p>
      </dgm:t>
    </dgm:pt>
    <dgm:pt modelId="{FED6310D-68A4-4472-AC67-C1ADFF6820DD}" type="parTrans" cxnId="{072865C0-96EB-4E78-9D44-A711A51EE865}">
      <dgm:prSet/>
      <dgm:spPr/>
      <dgm:t>
        <a:bodyPr/>
        <a:lstStyle/>
        <a:p>
          <a:endParaRPr lang="en-US"/>
        </a:p>
      </dgm:t>
    </dgm:pt>
    <dgm:pt modelId="{04035593-CF37-4FC7-B12F-02CFE93EF059}" type="sibTrans" cxnId="{072865C0-96EB-4E78-9D44-A711A51EE865}">
      <dgm:prSet/>
      <dgm:spPr>
        <a:ln w="25400">
          <a:solidFill>
            <a:schemeClr val="accent6"/>
          </a:solidFill>
        </a:ln>
      </dgm:spPr>
      <dgm:t>
        <a:bodyPr/>
        <a:lstStyle/>
        <a:p>
          <a:endParaRPr lang="en-US" dirty="0"/>
        </a:p>
      </dgm:t>
    </dgm:pt>
    <dgm:pt modelId="{9686DC33-1135-4FA9-B347-1451EF8E98C2}">
      <dgm:prSet phldrT="[Text]" custT="1"/>
      <dgm:spPr/>
      <dgm:t>
        <a:bodyPr/>
        <a:lstStyle/>
        <a:p>
          <a:r>
            <a:rPr lang="en-US" sz="2000" b="1" dirty="0" smtClean="0">
              <a:effectLst>
                <a:outerShdw blurRad="38100" dist="38100" dir="2700000" algn="tl">
                  <a:srgbClr val="000000">
                    <a:alpha val="43137"/>
                  </a:srgbClr>
                </a:outerShdw>
              </a:effectLst>
              <a:latin typeface="+mn-lt"/>
            </a:rPr>
            <a:t>Validate</a:t>
          </a:r>
          <a:endParaRPr lang="en-US" sz="2000" b="1" dirty="0">
            <a:effectLst>
              <a:outerShdw blurRad="38100" dist="38100" dir="2700000" algn="tl">
                <a:srgbClr val="000000">
                  <a:alpha val="43137"/>
                </a:srgbClr>
              </a:outerShdw>
            </a:effectLst>
            <a:latin typeface="+mn-lt"/>
          </a:endParaRPr>
        </a:p>
      </dgm:t>
    </dgm:pt>
    <dgm:pt modelId="{5D2ED254-28DB-4781-8C1C-7C7D79991CE5}" type="parTrans" cxnId="{64E0B284-18C1-480C-99C4-D87B6C2F6EFF}">
      <dgm:prSet/>
      <dgm:spPr/>
      <dgm:t>
        <a:bodyPr/>
        <a:lstStyle/>
        <a:p>
          <a:endParaRPr lang="en-US"/>
        </a:p>
      </dgm:t>
    </dgm:pt>
    <dgm:pt modelId="{C5A0FEE8-2842-4E4E-9052-1DEFC5958EEB}" type="sibTrans" cxnId="{64E0B284-18C1-480C-99C4-D87B6C2F6EFF}">
      <dgm:prSet/>
      <dgm:spPr>
        <a:ln w="25400">
          <a:solidFill>
            <a:schemeClr val="accent6"/>
          </a:solidFill>
          <a:tailEnd type="triangle" w="lg" len="lg"/>
        </a:ln>
      </dgm:spPr>
      <dgm:t>
        <a:bodyPr/>
        <a:lstStyle/>
        <a:p>
          <a:endParaRPr lang="en-US" dirty="0"/>
        </a:p>
      </dgm:t>
    </dgm:pt>
    <dgm:pt modelId="{FF200CFC-6110-4E2F-A083-8DFCEFF20CE5}" type="pres">
      <dgm:prSet presAssocID="{C14ADB04-5AA0-43AE-865D-351F733B3A77}" presName="cycle" presStyleCnt="0">
        <dgm:presLayoutVars>
          <dgm:dir/>
          <dgm:resizeHandles val="exact"/>
        </dgm:presLayoutVars>
      </dgm:prSet>
      <dgm:spPr/>
      <dgm:t>
        <a:bodyPr/>
        <a:lstStyle/>
        <a:p>
          <a:endParaRPr lang="en-US"/>
        </a:p>
      </dgm:t>
    </dgm:pt>
    <dgm:pt modelId="{F965C3ED-1E58-4D26-A557-6F81441A5A83}" type="pres">
      <dgm:prSet presAssocID="{E2079466-21C9-426F-A00A-D1F36850007B}" presName="node" presStyleLbl="node1" presStyleIdx="0" presStyleCnt="4">
        <dgm:presLayoutVars>
          <dgm:bulletEnabled val="1"/>
        </dgm:presLayoutVars>
      </dgm:prSet>
      <dgm:spPr/>
      <dgm:t>
        <a:bodyPr/>
        <a:lstStyle/>
        <a:p>
          <a:endParaRPr lang="en-US"/>
        </a:p>
      </dgm:t>
    </dgm:pt>
    <dgm:pt modelId="{E2FA88DF-04BA-4686-8C48-D3174F213800}" type="pres">
      <dgm:prSet presAssocID="{E2079466-21C9-426F-A00A-D1F36850007B}" presName="spNode" presStyleCnt="0"/>
      <dgm:spPr/>
      <dgm:t>
        <a:bodyPr/>
        <a:lstStyle/>
        <a:p>
          <a:endParaRPr lang="en-US"/>
        </a:p>
      </dgm:t>
    </dgm:pt>
    <dgm:pt modelId="{4614F4D8-DE8F-4D37-BAC6-D131E8CE8AED}" type="pres">
      <dgm:prSet presAssocID="{5655A0E1-8525-444E-8FB6-509B645CEA8A}" presName="sibTrans" presStyleLbl="sibTrans1D1" presStyleIdx="0" presStyleCnt="4"/>
      <dgm:spPr/>
      <dgm:t>
        <a:bodyPr/>
        <a:lstStyle/>
        <a:p>
          <a:endParaRPr lang="en-US"/>
        </a:p>
      </dgm:t>
    </dgm:pt>
    <dgm:pt modelId="{B5917E24-C378-43E3-8E53-347F673B3750}" type="pres">
      <dgm:prSet presAssocID="{3AA946D5-CF7E-480A-B8FB-B734F36C9233}" presName="node" presStyleLbl="node1" presStyleIdx="1" presStyleCnt="4">
        <dgm:presLayoutVars>
          <dgm:bulletEnabled val="1"/>
        </dgm:presLayoutVars>
      </dgm:prSet>
      <dgm:spPr/>
      <dgm:t>
        <a:bodyPr/>
        <a:lstStyle/>
        <a:p>
          <a:endParaRPr lang="en-US"/>
        </a:p>
      </dgm:t>
    </dgm:pt>
    <dgm:pt modelId="{FAC643FB-890B-4EE1-BD79-B7C75845FB35}" type="pres">
      <dgm:prSet presAssocID="{3AA946D5-CF7E-480A-B8FB-B734F36C9233}" presName="spNode" presStyleCnt="0"/>
      <dgm:spPr/>
      <dgm:t>
        <a:bodyPr/>
        <a:lstStyle/>
        <a:p>
          <a:endParaRPr lang="en-US"/>
        </a:p>
      </dgm:t>
    </dgm:pt>
    <dgm:pt modelId="{D834E1F3-B2ED-43A7-BE3E-E3D0E05EFB34}" type="pres">
      <dgm:prSet presAssocID="{885460D5-6A4A-4217-A63A-8814A0FF75CE}" presName="sibTrans" presStyleLbl="sibTrans1D1" presStyleIdx="1" presStyleCnt="4"/>
      <dgm:spPr/>
      <dgm:t>
        <a:bodyPr/>
        <a:lstStyle/>
        <a:p>
          <a:endParaRPr lang="en-US"/>
        </a:p>
      </dgm:t>
    </dgm:pt>
    <dgm:pt modelId="{2FDC5FFD-AB67-4039-B6C3-037E29D1A8D0}" type="pres">
      <dgm:prSet presAssocID="{4E8F0504-636B-49A9-9F20-96F20EF7A9B2}" presName="node" presStyleLbl="node1" presStyleIdx="2" presStyleCnt="4">
        <dgm:presLayoutVars>
          <dgm:bulletEnabled val="1"/>
        </dgm:presLayoutVars>
      </dgm:prSet>
      <dgm:spPr/>
      <dgm:t>
        <a:bodyPr/>
        <a:lstStyle/>
        <a:p>
          <a:endParaRPr lang="en-US"/>
        </a:p>
      </dgm:t>
    </dgm:pt>
    <dgm:pt modelId="{79F4ABC2-004D-40B8-9CB5-B273EE0226AB}" type="pres">
      <dgm:prSet presAssocID="{4E8F0504-636B-49A9-9F20-96F20EF7A9B2}" presName="spNode" presStyleCnt="0"/>
      <dgm:spPr/>
      <dgm:t>
        <a:bodyPr/>
        <a:lstStyle/>
        <a:p>
          <a:endParaRPr lang="en-US"/>
        </a:p>
      </dgm:t>
    </dgm:pt>
    <dgm:pt modelId="{B28EE606-8148-492F-AFEB-9E9540B9D527}" type="pres">
      <dgm:prSet presAssocID="{04035593-CF37-4FC7-B12F-02CFE93EF059}" presName="sibTrans" presStyleLbl="sibTrans1D1" presStyleIdx="2" presStyleCnt="4"/>
      <dgm:spPr/>
      <dgm:t>
        <a:bodyPr/>
        <a:lstStyle/>
        <a:p>
          <a:endParaRPr lang="en-US"/>
        </a:p>
      </dgm:t>
    </dgm:pt>
    <dgm:pt modelId="{322EE5B1-7EDC-4AB6-8A50-928BF0600D8F}" type="pres">
      <dgm:prSet presAssocID="{9686DC33-1135-4FA9-B347-1451EF8E98C2}" presName="node" presStyleLbl="node1" presStyleIdx="3" presStyleCnt="4">
        <dgm:presLayoutVars>
          <dgm:bulletEnabled val="1"/>
        </dgm:presLayoutVars>
      </dgm:prSet>
      <dgm:spPr/>
      <dgm:t>
        <a:bodyPr/>
        <a:lstStyle/>
        <a:p>
          <a:endParaRPr lang="en-US"/>
        </a:p>
      </dgm:t>
    </dgm:pt>
    <dgm:pt modelId="{2E5D80B1-546C-4D7A-AC18-E3BDC1EC05A7}" type="pres">
      <dgm:prSet presAssocID="{9686DC33-1135-4FA9-B347-1451EF8E98C2}" presName="spNode" presStyleCnt="0"/>
      <dgm:spPr/>
      <dgm:t>
        <a:bodyPr/>
        <a:lstStyle/>
        <a:p>
          <a:endParaRPr lang="en-US"/>
        </a:p>
      </dgm:t>
    </dgm:pt>
    <dgm:pt modelId="{0C1FE86C-C267-4311-980C-4F8CC265D99B}" type="pres">
      <dgm:prSet presAssocID="{C5A0FEE8-2842-4E4E-9052-1DEFC5958EEB}" presName="sibTrans" presStyleLbl="sibTrans1D1" presStyleIdx="3" presStyleCnt="4"/>
      <dgm:spPr/>
      <dgm:t>
        <a:bodyPr/>
        <a:lstStyle/>
        <a:p>
          <a:endParaRPr lang="en-US"/>
        </a:p>
      </dgm:t>
    </dgm:pt>
  </dgm:ptLst>
  <dgm:cxnLst>
    <dgm:cxn modelId="{64E0B284-18C1-480C-99C4-D87B6C2F6EFF}" srcId="{C14ADB04-5AA0-43AE-865D-351F733B3A77}" destId="{9686DC33-1135-4FA9-B347-1451EF8E98C2}" srcOrd="3" destOrd="0" parTransId="{5D2ED254-28DB-4781-8C1C-7C7D79991CE5}" sibTransId="{C5A0FEE8-2842-4E4E-9052-1DEFC5958EEB}"/>
    <dgm:cxn modelId="{072865C0-96EB-4E78-9D44-A711A51EE865}" srcId="{C14ADB04-5AA0-43AE-865D-351F733B3A77}" destId="{4E8F0504-636B-49A9-9F20-96F20EF7A9B2}" srcOrd="2" destOrd="0" parTransId="{FED6310D-68A4-4472-AC67-C1ADFF6820DD}" sibTransId="{04035593-CF37-4FC7-B12F-02CFE93EF059}"/>
    <dgm:cxn modelId="{9BF8D278-EA88-4F7E-BAEA-9F4EB3AF6982}" type="presOf" srcId="{E2079466-21C9-426F-A00A-D1F36850007B}" destId="{F965C3ED-1E58-4D26-A557-6F81441A5A83}" srcOrd="0" destOrd="0" presId="urn:microsoft.com/office/officeart/2005/8/layout/cycle6"/>
    <dgm:cxn modelId="{15826A02-4E3B-4F8B-9F26-A4C9424DAFD9}" type="presOf" srcId="{C5A0FEE8-2842-4E4E-9052-1DEFC5958EEB}" destId="{0C1FE86C-C267-4311-980C-4F8CC265D99B}" srcOrd="0" destOrd="0" presId="urn:microsoft.com/office/officeart/2005/8/layout/cycle6"/>
    <dgm:cxn modelId="{79F99215-B2A7-4BF8-8F4A-50F6DF42664C}" type="presOf" srcId="{3AA946D5-CF7E-480A-B8FB-B734F36C9233}" destId="{B5917E24-C378-43E3-8E53-347F673B3750}" srcOrd="0" destOrd="0" presId="urn:microsoft.com/office/officeart/2005/8/layout/cycle6"/>
    <dgm:cxn modelId="{79CBDB0E-3E77-4EC5-ADA6-7387232D0916}" type="presOf" srcId="{885460D5-6A4A-4217-A63A-8814A0FF75CE}" destId="{D834E1F3-B2ED-43A7-BE3E-E3D0E05EFB34}" srcOrd="0" destOrd="0" presId="urn:microsoft.com/office/officeart/2005/8/layout/cycle6"/>
    <dgm:cxn modelId="{9220F282-8C8D-4580-B21D-2C019BA0A4CB}" type="presOf" srcId="{5655A0E1-8525-444E-8FB6-509B645CEA8A}" destId="{4614F4D8-DE8F-4D37-BAC6-D131E8CE8AED}" srcOrd="0" destOrd="0" presId="urn:microsoft.com/office/officeart/2005/8/layout/cycle6"/>
    <dgm:cxn modelId="{DCBD45DD-5C7F-4A4D-99AD-4218FB471BE1}" type="presOf" srcId="{4E8F0504-636B-49A9-9F20-96F20EF7A9B2}" destId="{2FDC5FFD-AB67-4039-B6C3-037E29D1A8D0}" srcOrd="0" destOrd="0" presId="urn:microsoft.com/office/officeart/2005/8/layout/cycle6"/>
    <dgm:cxn modelId="{98E0B69C-A33F-450D-A1CE-EC2079FE00E7}" type="presOf" srcId="{04035593-CF37-4FC7-B12F-02CFE93EF059}" destId="{B28EE606-8148-492F-AFEB-9E9540B9D527}" srcOrd="0" destOrd="0" presId="urn:microsoft.com/office/officeart/2005/8/layout/cycle6"/>
    <dgm:cxn modelId="{D80FE003-97C5-4F0B-853B-B4ACC5F01B2D}" type="presOf" srcId="{9686DC33-1135-4FA9-B347-1451EF8E98C2}" destId="{322EE5B1-7EDC-4AB6-8A50-928BF0600D8F}" srcOrd="0" destOrd="0" presId="urn:microsoft.com/office/officeart/2005/8/layout/cycle6"/>
    <dgm:cxn modelId="{2B2461B1-C1E9-45B9-9BE0-2A6B83E95D6B}" type="presOf" srcId="{C14ADB04-5AA0-43AE-865D-351F733B3A77}" destId="{FF200CFC-6110-4E2F-A083-8DFCEFF20CE5}" srcOrd="0" destOrd="0" presId="urn:microsoft.com/office/officeart/2005/8/layout/cycle6"/>
    <dgm:cxn modelId="{BC6B7089-C41F-4E7B-9446-422B67031D90}" srcId="{C14ADB04-5AA0-43AE-865D-351F733B3A77}" destId="{E2079466-21C9-426F-A00A-D1F36850007B}" srcOrd="0" destOrd="0" parTransId="{6AEAB680-19E8-480B-A9A3-54D374AE3D7D}" sibTransId="{5655A0E1-8525-444E-8FB6-509B645CEA8A}"/>
    <dgm:cxn modelId="{D3CF38F0-14A3-4C9C-8C3B-DD84C6EA2BBB}" srcId="{C14ADB04-5AA0-43AE-865D-351F733B3A77}" destId="{3AA946D5-CF7E-480A-B8FB-B734F36C9233}" srcOrd="1" destOrd="0" parTransId="{19026913-CCC7-4108-97FD-FA120141E63C}" sibTransId="{885460D5-6A4A-4217-A63A-8814A0FF75CE}"/>
    <dgm:cxn modelId="{050482B5-6227-4775-AE18-F03427D4E08A}" type="presParOf" srcId="{FF200CFC-6110-4E2F-A083-8DFCEFF20CE5}" destId="{F965C3ED-1E58-4D26-A557-6F81441A5A83}" srcOrd="0" destOrd="0" presId="urn:microsoft.com/office/officeart/2005/8/layout/cycle6"/>
    <dgm:cxn modelId="{4F3FCA48-8B71-4CA8-9B24-B946D48C269B}" type="presParOf" srcId="{FF200CFC-6110-4E2F-A083-8DFCEFF20CE5}" destId="{E2FA88DF-04BA-4686-8C48-D3174F213800}" srcOrd="1" destOrd="0" presId="urn:microsoft.com/office/officeart/2005/8/layout/cycle6"/>
    <dgm:cxn modelId="{4AAE16F6-B490-4BA6-BBA9-3DBF6C7A67B9}" type="presParOf" srcId="{FF200CFC-6110-4E2F-A083-8DFCEFF20CE5}" destId="{4614F4D8-DE8F-4D37-BAC6-D131E8CE8AED}" srcOrd="2" destOrd="0" presId="urn:microsoft.com/office/officeart/2005/8/layout/cycle6"/>
    <dgm:cxn modelId="{BD80A525-6687-4C84-981E-0FE72CE7C2A6}" type="presParOf" srcId="{FF200CFC-6110-4E2F-A083-8DFCEFF20CE5}" destId="{B5917E24-C378-43E3-8E53-347F673B3750}" srcOrd="3" destOrd="0" presId="urn:microsoft.com/office/officeart/2005/8/layout/cycle6"/>
    <dgm:cxn modelId="{26B9BB8C-8AE2-4F8D-8F96-E22FEBA9BA8B}" type="presParOf" srcId="{FF200CFC-6110-4E2F-A083-8DFCEFF20CE5}" destId="{FAC643FB-890B-4EE1-BD79-B7C75845FB35}" srcOrd="4" destOrd="0" presId="urn:microsoft.com/office/officeart/2005/8/layout/cycle6"/>
    <dgm:cxn modelId="{648204E9-D967-40EA-9363-87A96199E278}" type="presParOf" srcId="{FF200CFC-6110-4E2F-A083-8DFCEFF20CE5}" destId="{D834E1F3-B2ED-43A7-BE3E-E3D0E05EFB34}" srcOrd="5" destOrd="0" presId="urn:microsoft.com/office/officeart/2005/8/layout/cycle6"/>
    <dgm:cxn modelId="{5F813729-5E92-4C35-9EF4-6C3B473F7182}" type="presParOf" srcId="{FF200CFC-6110-4E2F-A083-8DFCEFF20CE5}" destId="{2FDC5FFD-AB67-4039-B6C3-037E29D1A8D0}" srcOrd="6" destOrd="0" presId="urn:microsoft.com/office/officeart/2005/8/layout/cycle6"/>
    <dgm:cxn modelId="{F06CECD2-9DF3-45B3-A6FA-A7783E483854}" type="presParOf" srcId="{FF200CFC-6110-4E2F-A083-8DFCEFF20CE5}" destId="{79F4ABC2-004D-40B8-9CB5-B273EE0226AB}" srcOrd="7" destOrd="0" presId="urn:microsoft.com/office/officeart/2005/8/layout/cycle6"/>
    <dgm:cxn modelId="{BDC1457E-9293-4598-911B-4CDBC843891B}" type="presParOf" srcId="{FF200CFC-6110-4E2F-A083-8DFCEFF20CE5}" destId="{B28EE606-8148-492F-AFEB-9E9540B9D527}" srcOrd="8" destOrd="0" presId="urn:microsoft.com/office/officeart/2005/8/layout/cycle6"/>
    <dgm:cxn modelId="{57370BA0-3ED4-4EC7-8E13-6391DF881FA4}" type="presParOf" srcId="{FF200CFC-6110-4E2F-A083-8DFCEFF20CE5}" destId="{322EE5B1-7EDC-4AB6-8A50-928BF0600D8F}" srcOrd="9" destOrd="0" presId="urn:microsoft.com/office/officeart/2005/8/layout/cycle6"/>
    <dgm:cxn modelId="{FE2BE550-BA8C-43FA-AB9A-C07B6396B492}" type="presParOf" srcId="{FF200CFC-6110-4E2F-A083-8DFCEFF20CE5}" destId="{2E5D80B1-546C-4D7A-AC18-E3BDC1EC05A7}" srcOrd="10" destOrd="0" presId="urn:microsoft.com/office/officeart/2005/8/layout/cycle6"/>
    <dgm:cxn modelId="{BF04A121-68C5-4E26-9DBF-4C081B8598FC}" type="presParOf" srcId="{FF200CFC-6110-4E2F-A083-8DFCEFF20CE5}" destId="{0C1FE86C-C267-4311-980C-4F8CC265D99B}" srcOrd="11" destOrd="0" presId="urn:microsoft.com/office/officeart/2005/8/layout/cycle6"/>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14ADB04-5AA0-43AE-865D-351F733B3A77}" type="doc">
      <dgm:prSet loTypeId="urn:microsoft.com/office/officeart/2005/8/layout/cycle6" loCatId="cycle" qsTypeId="urn:microsoft.com/office/officeart/2005/8/quickstyle/simple4" qsCatId="simple" csTypeId="urn:microsoft.com/office/officeart/2005/8/colors/colorful2" csCatId="colorful" phldr="1"/>
      <dgm:spPr/>
      <dgm:t>
        <a:bodyPr/>
        <a:lstStyle/>
        <a:p>
          <a:endParaRPr lang="en-US"/>
        </a:p>
      </dgm:t>
    </dgm:pt>
    <dgm:pt modelId="{E2079466-21C9-426F-A00A-D1F36850007B}">
      <dgm:prSet phldrT="[Text]" custT="1"/>
      <dgm:spPr/>
      <dgm:t>
        <a:bodyPr/>
        <a:lstStyle/>
        <a:p>
          <a:r>
            <a:rPr lang="en-US" sz="2000" b="1" dirty="0" smtClean="0">
              <a:effectLst>
                <a:outerShdw blurRad="38100" dist="38100" dir="2700000" algn="tl">
                  <a:srgbClr val="000000">
                    <a:alpha val="43137"/>
                  </a:srgbClr>
                </a:outerShdw>
              </a:effectLst>
              <a:latin typeface="+mn-lt"/>
            </a:rPr>
            <a:t>Diagram</a:t>
          </a:r>
          <a:endParaRPr lang="en-US" sz="2000" b="1" dirty="0">
            <a:effectLst>
              <a:outerShdw blurRad="38100" dist="38100" dir="2700000" algn="tl">
                <a:srgbClr val="000000">
                  <a:alpha val="43137"/>
                </a:srgbClr>
              </a:outerShdw>
            </a:effectLst>
            <a:latin typeface="+mn-lt"/>
          </a:endParaRPr>
        </a:p>
      </dgm:t>
    </dgm:pt>
    <dgm:pt modelId="{6AEAB680-19E8-480B-A9A3-54D374AE3D7D}" type="parTrans" cxnId="{BC6B7089-C41F-4E7B-9446-422B67031D90}">
      <dgm:prSet/>
      <dgm:spPr/>
      <dgm:t>
        <a:bodyPr/>
        <a:lstStyle/>
        <a:p>
          <a:endParaRPr lang="en-US"/>
        </a:p>
      </dgm:t>
    </dgm:pt>
    <dgm:pt modelId="{5655A0E1-8525-444E-8FB6-509B645CEA8A}" type="sibTrans" cxnId="{BC6B7089-C41F-4E7B-9446-422B67031D90}">
      <dgm:prSet/>
      <dgm:spPr>
        <a:ln w="25400">
          <a:solidFill>
            <a:schemeClr val="accent6"/>
          </a:solidFill>
        </a:ln>
      </dgm:spPr>
      <dgm:t>
        <a:bodyPr/>
        <a:lstStyle/>
        <a:p>
          <a:endParaRPr lang="en-US" dirty="0"/>
        </a:p>
      </dgm:t>
    </dgm:pt>
    <dgm:pt modelId="{3AA946D5-CF7E-480A-B8FB-B734F36C9233}">
      <dgm:prSet phldrT="[Text]" custT="1"/>
      <dgm:spPr/>
      <dgm:t>
        <a:bodyPr/>
        <a:lstStyle/>
        <a:p>
          <a:r>
            <a:rPr lang="en-US" sz="2000" b="1" dirty="0" smtClean="0">
              <a:effectLst>
                <a:outerShdw blurRad="38100" dist="38100" dir="2700000" algn="tl">
                  <a:srgbClr val="000000">
                    <a:alpha val="43137"/>
                  </a:srgbClr>
                </a:outerShdw>
              </a:effectLst>
              <a:latin typeface="+mn-lt"/>
            </a:rPr>
            <a:t>Identify Threats</a:t>
          </a:r>
          <a:endParaRPr lang="en-US" sz="2000" b="1" dirty="0">
            <a:effectLst>
              <a:outerShdw blurRad="38100" dist="38100" dir="2700000" algn="tl">
                <a:srgbClr val="000000">
                  <a:alpha val="43137"/>
                </a:srgbClr>
              </a:outerShdw>
            </a:effectLst>
            <a:latin typeface="+mn-lt"/>
          </a:endParaRPr>
        </a:p>
      </dgm:t>
    </dgm:pt>
    <dgm:pt modelId="{19026913-CCC7-4108-97FD-FA120141E63C}" type="parTrans" cxnId="{D3CF38F0-14A3-4C9C-8C3B-DD84C6EA2BBB}">
      <dgm:prSet/>
      <dgm:spPr/>
      <dgm:t>
        <a:bodyPr/>
        <a:lstStyle/>
        <a:p>
          <a:endParaRPr lang="en-US"/>
        </a:p>
      </dgm:t>
    </dgm:pt>
    <dgm:pt modelId="{885460D5-6A4A-4217-A63A-8814A0FF75CE}" type="sibTrans" cxnId="{D3CF38F0-14A3-4C9C-8C3B-DD84C6EA2BBB}">
      <dgm:prSet/>
      <dgm:spPr>
        <a:ln w="25400">
          <a:solidFill>
            <a:schemeClr val="accent6"/>
          </a:solidFill>
          <a:tailEnd type="none"/>
        </a:ln>
      </dgm:spPr>
      <dgm:t>
        <a:bodyPr/>
        <a:lstStyle/>
        <a:p>
          <a:endParaRPr lang="en-US" dirty="0"/>
        </a:p>
      </dgm:t>
    </dgm:pt>
    <dgm:pt modelId="{4E8F0504-636B-49A9-9F20-96F20EF7A9B2}">
      <dgm:prSet phldrT="[Text]" custT="1"/>
      <dgm:spPr/>
      <dgm:t>
        <a:bodyPr/>
        <a:lstStyle/>
        <a:p>
          <a:r>
            <a:rPr lang="en-US" sz="2000" b="1" dirty="0" smtClean="0">
              <a:effectLst>
                <a:outerShdw blurRad="38100" dist="38100" dir="2700000" algn="tl">
                  <a:srgbClr val="000000">
                    <a:alpha val="43137"/>
                  </a:srgbClr>
                </a:outerShdw>
              </a:effectLst>
              <a:latin typeface="+mn-lt"/>
            </a:rPr>
            <a:t>Mitigate</a:t>
          </a:r>
          <a:endParaRPr lang="en-US" sz="2000" b="1" dirty="0">
            <a:effectLst>
              <a:outerShdw blurRad="38100" dist="38100" dir="2700000" algn="tl">
                <a:srgbClr val="000000">
                  <a:alpha val="43137"/>
                </a:srgbClr>
              </a:outerShdw>
            </a:effectLst>
            <a:latin typeface="+mn-lt"/>
          </a:endParaRPr>
        </a:p>
      </dgm:t>
    </dgm:pt>
    <dgm:pt modelId="{FED6310D-68A4-4472-AC67-C1ADFF6820DD}" type="parTrans" cxnId="{072865C0-96EB-4E78-9D44-A711A51EE865}">
      <dgm:prSet/>
      <dgm:spPr/>
      <dgm:t>
        <a:bodyPr/>
        <a:lstStyle/>
        <a:p>
          <a:endParaRPr lang="en-US"/>
        </a:p>
      </dgm:t>
    </dgm:pt>
    <dgm:pt modelId="{04035593-CF37-4FC7-B12F-02CFE93EF059}" type="sibTrans" cxnId="{072865C0-96EB-4E78-9D44-A711A51EE865}">
      <dgm:prSet/>
      <dgm:spPr>
        <a:ln w="25400">
          <a:solidFill>
            <a:schemeClr val="accent6"/>
          </a:solidFill>
        </a:ln>
      </dgm:spPr>
      <dgm:t>
        <a:bodyPr/>
        <a:lstStyle/>
        <a:p>
          <a:endParaRPr lang="en-US" dirty="0"/>
        </a:p>
      </dgm:t>
    </dgm:pt>
    <dgm:pt modelId="{9686DC33-1135-4FA9-B347-1451EF8E98C2}">
      <dgm:prSet phldrT="[Text]" custT="1"/>
      <dgm:spPr>
        <a:effectLst>
          <a:glow rad="228600">
            <a:srgbClr val="FFC000">
              <a:alpha val="40000"/>
            </a:srgbClr>
          </a:glow>
        </a:effectLst>
      </dgm:spPr>
      <dgm:t>
        <a:bodyPr/>
        <a:lstStyle/>
        <a:p>
          <a:r>
            <a:rPr lang="en-US" sz="2000" b="1" dirty="0" smtClean="0">
              <a:effectLst>
                <a:outerShdw blurRad="38100" dist="38100" dir="2700000" algn="tl">
                  <a:srgbClr val="000000">
                    <a:alpha val="43137"/>
                  </a:srgbClr>
                </a:outerShdw>
              </a:effectLst>
              <a:latin typeface="+mn-lt"/>
            </a:rPr>
            <a:t>Validate</a:t>
          </a:r>
          <a:endParaRPr lang="en-US" sz="2000" b="1" dirty="0">
            <a:effectLst>
              <a:outerShdw blurRad="38100" dist="38100" dir="2700000" algn="tl">
                <a:srgbClr val="000000">
                  <a:alpha val="43137"/>
                </a:srgbClr>
              </a:outerShdw>
            </a:effectLst>
            <a:latin typeface="+mn-lt"/>
          </a:endParaRPr>
        </a:p>
      </dgm:t>
    </dgm:pt>
    <dgm:pt modelId="{5D2ED254-28DB-4781-8C1C-7C7D79991CE5}" type="parTrans" cxnId="{64E0B284-18C1-480C-99C4-D87B6C2F6EFF}">
      <dgm:prSet/>
      <dgm:spPr/>
      <dgm:t>
        <a:bodyPr/>
        <a:lstStyle/>
        <a:p>
          <a:endParaRPr lang="en-US"/>
        </a:p>
      </dgm:t>
    </dgm:pt>
    <dgm:pt modelId="{C5A0FEE8-2842-4E4E-9052-1DEFC5958EEB}" type="sibTrans" cxnId="{64E0B284-18C1-480C-99C4-D87B6C2F6EFF}">
      <dgm:prSet/>
      <dgm:spPr>
        <a:ln w="25400">
          <a:solidFill>
            <a:schemeClr val="accent6"/>
          </a:solidFill>
          <a:tailEnd type="triangle" w="lg" len="lg"/>
        </a:ln>
      </dgm:spPr>
      <dgm:t>
        <a:bodyPr/>
        <a:lstStyle/>
        <a:p>
          <a:endParaRPr lang="en-US" dirty="0"/>
        </a:p>
      </dgm:t>
    </dgm:pt>
    <dgm:pt modelId="{FF200CFC-6110-4E2F-A083-8DFCEFF20CE5}" type="pres">
      <dgm:prSet presAssocID="{C14ADB04-5AA0-43AE-865D-351F733B3A77}" presName="cycle" presStyleCnt="0">
        <dgm:presLayoutVars>
          <dgm:dir/>
          <dgm:resizeHandles val="exact"/>
        </dgm:presLayoutVars>
      </dgm:prSet>
      <dgm:spPr/>
      <dgm:t>
        <a:bodyPr/>
        <a:lstStyle/>
        <a:p>
          <a:endParaRPr lang="en-US"/>
        </a:p>
      </dgm:t>
    </dgm:pt>
    <dgm:pt modelId="{F965C3ED-1E58-4D26-A557-6F81441A5A83}" type="pres">
      <dgm:prSet presAssocID="{E2079466-21C9-426F-A00A-D1F36850007B}" presName="node" presStyleLbl="node1" presStyleIdx="0" presStyleCnt="4">
        <dgm:presLayoutVars>
          <dgm:bulletEnabled val="1"/>
        </dgm:presLayoutVars>
      </dgm:prSet>
      <dgm:spPr/>
      <dgm:t>
        <a:bodyPr/>
        <a:lstStyle/>
        <a:p>
          <a:endParaRPr lang="en-US"/>
        </a:p>
      </dgm:t>
    </dgm:pt>
    <dgm:pt modelId="{E2FA88DF-04BA-4686-8C48-D3174F213800}" type="pres">
      <dgm:prSet presAssocID="{E2079466-21C9-426F-A00A-D1F36850007B}" presName="spNode" presStyleCnt="0"/>
      <dgm:spPr/>
      <dgm:t>
        <a:bodyPr/>
        <a:lstStyle/>
        <a:p>
          <a:endParaRPr lang="en-US"/>
        </a:p>
      </dgm:t>
    </dgm:pt>
    <dgm:pt modelId="{4614F4D8-DE8F-4D37-BAC6-D131E8CE8AED}" type="pres">
      <dgm:prSet presAssocID="{5655A0E1-8525-444E-8FB6-509B645CEA8A}" presName="sibTrans" presStyleLbl="sibTrans1D1" presStyleIdx="0" presStyleCnt="4"/>
      <dgm:spPr/>
      <dgm:t>
        <a:bodyPr/>
        <a:lstStyle/>
        <a:p>
          <a:endParaRPr lang="en-US"/>
        </a:p>
      </dgm:t>
    </dgm:pt>
    <dgm:pt modelId="{B5917E24-C378-43E3-8E53-347F673B3750}" type="pres">
      <dgm:prSet presAssocID="{3AA946D5-CF7E-480A-B8FB-B734F36C9233}" presName="node" presStyleLbl="node1" presStyleIdx="1" presStyleCnt="4">
        <dgm:presLayoutVars>
          <dgm:bulletEnabled val="1"/>
        </dgm:presLayoutVars>
      </dgm:prSet>
      <dgm:spPr/>
      <dgm:t>
        <a:bodyPr/>
        <a:lstStyle/>
        <a:p>
          <a:endParaRPr lang="en-US"/>
        </a:p>
      </dgm:t>
    </dgm:pt>
    <dgm:pt modelId="{FAC643FB-890B-4EE1-BD79-B7C75845FB35}" type="pres">
      <dgm:prSet presAssocID="{3AA946D5-CF7E-480A-B8FB-B734F36C9233}" presName="spNode" presStyleCnt="0"/>
      <dgm:spPr/>
      <dgm:t>
        <a:bodyPr/>
        <a:lstStyle/>
        <a:p>
          <a:endParaRPr lang="en-US"/>
        </a:p>
      </dgm:t>
    </dgm:pt>
    <dgm:pt modelId="{D834E1F3-B2ED-43A7-BE3E-E3D0E05EFB34}" type="pres">
      <dgm:prSet presAssocID="{885460D5-6A4A-4217-A63A-8814A0FF75CE}" presName="sibTrans" presStyleLbl="sibTrans1D1" presStyleIdx="1" presStyleCnt="4"/>
      <dgm:spPr/>
      <dgm:t>
        <a:bodyPr/>
        <a:lstStyle/>
        <a:p>
          <a:endParaRPr lang="en-US"/>
        </a:p>
      </dgm:t>
    </dgm:pt>
    <dgm:pt modelId="{2FDC5FFD-AB67-4039-B6C3-037E29D1A8D0}" type="pres">
      <dgm:prSet presAssocID="{4E8F0504-636B-49A9-9F20-96F20EF7A9B2}" presName="node" presStyleLbl="node1" presStyleIdx="2" presStyleCnt="4">
        <dgm:presLayoutVars>
          <dgm:bulletEnabled val="1"/>
        </dgm:presLayoutVars>
      </dgm:prSet>
      <dgm:spPr/>
      <dgm:t>
        <a:bodyPr/>
        <a:lstStyle/>
        <a:p>
          <a:endParaRPr lang="en-US"/>
        </a:p>
      </dgm:t>
    </dgm:pt>
    <dgm:pt modelId="{79F4ABC2-004D-40B8-9CB5-B273EE0226AB}" type="pres">
      <dgm:prSet presAssocID="{4E8F0504-636B-49A9-9F20-96F20EF7A9B2}" presName="spNode" presStyleCnt="0"/>
      <dgm:spPr/>
      <dgm:t>
        <a:bodyPr/>
        <a:lstStyle/>
        <a:p>
          <a:endParaRPr lang="en-US"/>
        </a:p>
      </dgm:t>
    </dgm:pt>
    <dgm:pt modelId="{B28EE606-8148-492F-AFEB-9E9540B9D527}" type="pres">
      <dgm:prSet presAssocID="{04035593-CF37-4FC7-B12F-02CFE93EF059}" presName="sibTrans" presStyleLbl="sibTrans1D1" presStyleIdx="2" presStyleCnt="4"/>
      <dgm:spPr/>
      <dgm:t>
        <a:bodyPr/>
        <a:lstStyle/>
        <a:p>
          <a:endParaRPr lang="en-US"/>
        </a:p>
      </dgm:t>
    </dgm:pt>
    <dgm:pt modelId="{322EE5B1-7EDC-4AB6-8A50-928BF0600D8F}" type="pres">
      <dgm:prSet presAssocID="{9686DC33-1135-4FA9-B347-1451EF8E98C2}" presName="node" presStyleLbl="node1" presStyleIdx="3" presStyleCnt="4">
        <dgm:presLayoutVars>
          <dgm:bulletEnabled val="1"/>
        </dgm:presLayoutVars>
      </dgm:prSet>
      <dgm:spPr/>
      <dgm:t>
        <a:bodyPr/>
        <a:lstStyle/>
        <a:p>
          <a:endParaRPr lang="en-US"/>
        </a:p>
      </dgm:t>
    </dgm:pt>
    <dgm:pt modelId="{2E5D80B1-546C-4D7A-AC18-E3BDC1EC05A7}" type="pres">
      <dgm:prSet presAssocID="{9686DC33-1135-4FA9-B347-1451EF8E98C2}" presName="spNode" presStyleCnt="0"/>
      <dgm:spPr/>
      <dgm:t>
        <a:bodyPr/>
        <a:lstStyle/>
        <a:p>
          <a:endParaRPr lang="en-US"/>
        </a:p>
      </dgm:t>
    </dgm:pt>
    <dgm:pt modelId="{0C1FE86C-C267-4311-980C-4F8CC265D99B}" type="pres">
      <dgm:prSet presAssocID="{C5A0FEE8-2842-4E4E-9052-1DEFC5958EEB}" presName="sibTrans" presStyleLbl="sibTrans1D1" presStyleIdx="3" presStyleCnt="4"/>
      <dgm:spPr/>
      <dgm:t>
        <a:bodyPr/>
        <a:lstStyle/>
        <a:p>
          <a:endParaRPr lang="en-US"/>
        </a:p>
      </dgm:t>
    </dgm:pt>
  </dgm:ptLst>
  <dgm:cxnLst>
    <dgm:cxn modelId="{64E0B284-18C1-480C-99C4-D87B6C2F6EFF}" srcId="{C14ADB04-5AA0-43AE-865D-351F733B3A77}" destId="{9686DC33-1135-4FA9-B347-1451EF8E98C2}" srcOrd="3" destOrd="0" parTransId="{5D2ED254-28DB-4781-8C1C-7C7D79991CE5}" sibTransId="{C5A0FEE8-2842-4E4E-9052-1DEFC5958EEB}"/>
    <dgm:cxn modelId="{6C450B60-1B8B-41BA-A1F9-1A20AC236DB6}" type="presOf" srcId="{9686DC33-1135-4FA9-B347-1451EF8E98C2}" destId="{322EE5B1-7EDC-4AB6-8A50-928BF0600D8F}" srcOrd="0" destOrd="0" presId="urn:microsoft.com/office/officeart/2005/8/layout/cycle6"/>
    <dgm:cxn modelId="{9BCDE311-88FA-48AB-8A75-5FFA9D627651}" type="presOf" srcId="{C5A0FEE8-2842-4E4E-9052-1DEFC5958EEB}" destId="{0C1FE86C-C267-4311-980C-4F8CC265D99B}" srcOrd="0" destOrd="0" presId="urn:microsoft.com/office/officeart/2005/8/layout/cycle6"/>
    <dgm:cxn modelId="{15A72E71-AEF1-4BA6-AE64-333E7864C92E}" type="presOf" srcId="{C14ADB04-5AA0-43AE-865D-351F733B3A77}" destId="{FF200CFC-6110-4E2F-A083-8DFCEFF20CE5}" srcOrd="0" destOrd="0" presId="urn:microsoft.com/office/officeart/2005/8/layout/cycle6"/>
    <dgm:cxn modelId="{072865C0-96EB-4E78-9D44-A711A51EE865}" srcId="{C14ADB04-5AA0-43AE-865D-351F733B3A77}" destId="{4E8F0504-636B-49A9-9F20-96F20EF7A9B2}" srcOrd="2" destOrd="0" parTransId="{FED6310D-68A4-4472-AC67-C1ADFF6820DD}" sibTransId="{04035593-CF37-4FC7-B12F-02CFE93EF059}"/>
    <dgm:cxn modelId="{DF8D18A2-7AFB-4272-A445-117A01D3F449}" type="presOf" srcId="{885460D5-6A4A-4217-A63A-8814A0FF75CE}" destId="{D834E1F3-B2ED-43A7-BE3E-E3D0E05EFB34}" srcOrd="0" destOrd="0" presId="urn:microsoft.com/office/officeart/2005/8/layout/cycle6"/>
    <dgm:cxn modelId="{A6329EAD-F1B1-47ED-8150-BC8BDD05507A}" type="presOf" srcId="{4E8F0504-636B-49A9-9F20-96F20EF7A9B2}" destId="{2FDC5FFD-AB67-4039-B6C3-037E29D1A8D0}" srcOrd="0" destOrd="0" presId="urn:microsoft.com/office/officeart/2005/8/layout/cycle6"/>
    <dgm:cxn modelId="{60379C47-394F-4CBB-97A1-51DF82CCE601}" type="presOf" srcId="{E2079466-21C9-426F-A00A-D1F36850007B}" destId="{F965C3ED-1E58-4D26-A557-6F81441A5A83}" srcOrd="0" destOrd="0" presId="urn:microsoft.com/office/officeart/2005/8/layout/cycle6"/>
    <dgm:cxn modelId="{DC9FD4CD-A4AB-4604-AA16-B9ECABB4325E}" type="presOf" srcId="{04035593-CF37-4FC7-B12F-02CFE93EF059}" destId="{B28EE606-8148-492F-AFEB-9E9540B9D527}" srcOrd="0" destOrd="0" presId="urn:microsoft.com/office/officeart/2005/8/layout/cycle6"/>
    <dgm:cxn modelId="{75D38358-8E96-430A-944E-2948E4EE2FDD}" type="presOf" srcId="{3AA946D5-CF7E-480A-B8FB-B734F36C9233}" destId="{B5917E24-C378-43E3-8E53-347F673B3750}" srcOrd="0" destOrd="0" presId="urn:microsoft.com/office/officeart/2005/8/layout/cycle6"/>
    <dgm:cxn modelId="{BC6B7089-C41F-4E7B-9446-422B67031D90}" srcId="{C14ADB04-5AA0-43AE-865D-351F733B3A77}" destId="{E2079466-21C9-426F-A00A-D1F36850007B}" srcOrd="0" destOrd="0" parTransId="{6AEAB680-19E8-480B-A9A3-54D374AE3D7D}" sibTransId="{5655A0E1-8525-444E-8FB6-509B645CEA8A}"/>
    <dgm:cxn modelId="{CFDF7609-3271-4D73-BA8C-078C002695D1}" type="presOf" srcId="{5655A0E1-8525-444E-8FB6-509B645CEA8A}" destId="{4614F4D8-DE8F-4D37-BAC6-D131E8CE8AED}" srcOrd="0" destOrd="0" presId="urn:microsoft.com/office/officeart/2005/8/layout/cycle6"/>
    <dgm:cxn modelId="{D3CF38F0-14A3-4C9C-8C3B-DD84C6EA2BBB}" srcId="{C14ADB04-5AA0-43AE-865D-351F733B3A77}" destId="{3AA946D5-CF7E-480A-B8FB-B734F36C9233}" srcOrd="1" destOrd="0" parTransId="{19026913-CCC7-4108-97FD-FA120141E63C}" sibTransId="{885460D5-6A4A-4217-A63A-8814A0FF75CE}"/>
    <dgm:cxn modelId="{7C636920-B04B-41D3-B0DB-7F7BAFA235BD}" type="presParOf" srcId="{FF200CFC-6110-4E2F-A083-8DFCEFF20CE5}" destId="{F965C3ED-1E58-4D26-A557-6F81441A5A83}" srcOrd="0" destOrd="0" presId="urn:microsoft.com/office/officeart/2005/8/layout/cycle6"/>
    <dgm:cxn modelId="{217CCDB4-842C-43BC-BE2A-3DEF6DE89D28}" type="presParOf" srcId="{FF200CFC-6110-4E2F-A083-8DFCEFF20CE5}" destId="{E2FA88DF-04BA-4686-8C48-D3174F213800}" srcOrd="1" destOrd="0" presId="urn:microsoft.com/office/officeart/2005/8/layout/cycle6"/>
    <dgm:cxn modelId="{11D311F4-981E-4FCA-8E18-2F4DA42E808E}" type="presParOf" srcId="{FF200CFC-6110-4E2F-A083-8DFCEFF20CE5}" destId="{4614F4D8-DE8F-4D37-BAC6-D131E8CE8AED}" srcOrd="2" destOrd="0" presId="urn:microsoft.com/office/officeart/2005/8/layout/cycle6"/>
    <dgm:cxn modelId="{00ADE625-46C1-4000-8AA9-B34D423988E7}" type="presParOf" srcId="{FF200CFC-6110-4E2F-A083-8DFCEFF20CE5}" destId="{B5917E24-C378-43E3-8E53-347F673B3750}" srcOrd="3" destOrd="0" presId="urn:microsoft.com/office/officeart/2005/8/layout/cycle6"/>
    <dgm:cxn modelId="{8280EA05-F8F2-4553-993D-B1D648C4127C}" type="presParOf" srcId="{FF200CFC-6110-4E2F-A083-8DFCEFF20CE5}" destId="{FAC643FB-890B-4EE1-BD79-B7C75845FB35}" srcOrd="4" destOrd="0" presId="urn:microsoft.com/office/officeart/2005/8/layout/cycle6"/>
    <dgm:cxn modelId="{7D02CD18-0338-4B69-B723-A6AB13902C2C}" type="presParOf" srcId="{FF200CFC-6110-4E2F-A083-8DFCEFF20CE5}" destId="{D834E1F3-B2ED-43A7-BE3E-E3D0E05EFB34}" srcOrd="5" destOrd="0" presId="urn:microsoft.com/office/officeart/2005/8/layout/cycle6"/>
    <dgm:cxn modelId="{EE862BD4-BE52-4A0E-968F-5328CB3D2BE8}" type="presParOf" srcId="{FF200CFC-6110-4E2F-A083-8DFCEFF20CE5}" destId="{2FDC5FFD-AB67-4039-B6C3-037E29D1A8D0}" srcOrd="6" destOrd="0" presId="urn:microsoft.com/office/officeart/2005/8/layout/cycle6"/>
    <dgm:cxn modelId="{1EA4EFFB-75F0-48D6-9875-84ED044C5ABE}" type="presParOf" srcId="{FF200CFC-6110-4E2F-A083-8DFCEFF20CE5}" destId="{79F4ABC2-004D-40B8-9CB5-B273EE0226AB}" srcOrd="7" destOrd="0" presId="urn:microsoft.com/office/officeart/2005/8/layout/cycle6"/>
    <dgm:cxn modelId="{B27B060B-706C-4EF0-958D-45315122DA60}" type="presParOf" srcId="{FF200CFC-6110-4E2F-A083-8DFCEFF20CE5}" destId="{B28EE606-8148-492F-AFEB-9E9540B9D527}" srcOrd="8" destOrd="0" presId="urn:microsoft.com/office/officeart/2005/8/layout/cycle6"/>
    <dgm:cxn modelId="{162EF05D-7735-4EB4-9531-C8F9CA4F4EF9}" type="presParOf" srcId="{FF200CFC-6110-4E2F-A083-8DFCEFF20CE5}" destId="{322EE5B1-7EDC-4AB6-8A50-928BF0600D8F}" srcOrd="9" destOrd="0" presId="urn:microsoft.com/office/officeart/2005/8/layout/cycle6"/>
    <dgm:cxn modelId="{266F9D98-55EE-4EF3-BF5C-A1AC8587975A}" type="presParOf" srcId="{FF200CFC-6110-4E2F-A083-8DFCEFF20CE5}" destId="{2E5D80B1-546C-4D7A-AC18-E3BDC1EC05A7}" srcOrd="10" destOrd="0" presId="urn:microsoft.com/office/officeart/2005/8/layout/cycle6"/>
    <dgm:cxn modelId="{7C8440B9-987E-4790-A90B-DB67E34ABC1B}" type="presParOf" srcId="{FF200CFC-6110-4E2F-A083-8DFCEFF20CE5}" destId="{0C1FE86C-C267-4311-980C-4F8CC265D99B}" srcOrd="11" destOrd="0" presId="urn:microsoft.com/office/officeart/2005/8/layout/cycle6"/>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sp>
        <p:nvSpPr>
          <p:cNvPr id="46100" name="Rectangle 20"/>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5CC1855B-19C6-4128-825F-F41EF34AFCE4}" type="slidenum">
              <a:rPr lang="en-US" b="1"/>
              <a:pPr algn="ctr" defTabSz="901700" eaLnBrk="0" hangingPunct="0">
                <a:lnSpc>
                  <a:spcPct val="90000"/>
                </a:lnSpc>
                <a:spcBef>
                  <a:spcPct val="0"/>
                </a:spcBef>
              </a:pPr>
              <a:t>‹#›</a:t>
            </a:fld>
            <a:endParaRPr lang="en-US" b="1" dirty="0"/>
          </a:p>
        </p:txBody>
      </p:sp>
      <p:pic>
        <p:nvPicPr>
          <p:cNvPr id="46101" name="Picture 21"/>
          <p:cNvPicPr>
            <a:picLocks noChangeAspect="1" noChangeArrowheads="1"/>
          </p:cNvPicPr>
          <p:nvPr/>
        </p:nvPicPr>
        <p:blipFill>
          <a:blip r:embed="rId2" cstate="print"/>
          <a:srcRect/>
          <a:stretch>
            <a:fillRect/>
          </a:stretch>
        </p:blipFill>
        <p:spPr bwMode="auto">
          <a:xfrm>
            <a:off x="190500" y="8724900"/>
            <a:ext cx="3657600" cy="288925"/>
          </a:xfrm>
          <a:prstGeom prst="rect">
            <a:avLst/>
          </a:prstGeom>
          <a:noFill/>
          <a:ln w="9525">
            <a:noFill/>
            <a:miter lim="800000"/>
            <a:headEnd/>
            <a:tailEnd/>
          </a:ln>
          <a:effectLst/>
        </p:spPr>
      </p:pic>
      <p:sp>
        <p:nvSpPr>
          <p:cNvPr id="5"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
        <p:nvSpPr>
          <p:cNvPr id="7" name="Rectangle 17"/>
          <p:cNvSpPr>
            <a:spLocks noGrp="1" noChangeArrowheads="1"/>
          </p:cNvSpPr>
          <p:nvPr>
            <p:ph type="hdr" sz="quarter"/>
          </p:nvPr>
        </p:nvSpPr>
        <p:spPr bwMode="auto">
          <a:xfrm>
            <a:off x="566790" y="299317"/>
            <a:ext cx="2673803"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defTabSz="949325" eaLnBrk="0" hangingPunct="0">
              <a:spcBef>
                <a:spcPct val="0"/>
              </a:spcBef>
              <a:defRPr b="1">
                <a:latin typeface="Arial" charset="0"/>
                <a:ea typeface="ＭＳ Ｐゴシック" pitchFamily="1" charset="-128"/>
                <a:cs typeface="+mn-cs"/>
              </a:defRPr>
            </a:lvl1pPr>
          </a:lstStyle>
          <a:p>
            <a:pPr>
              <a:defRPr/>
            </a:pPr>
            <a:r>
              <a:rPr lang="en-US" dirty="0" smtClean="0"/>
              <a:t>Assured Software Development 1</a:t>
            </a:r>
            <a:endParaRPr lang="en-US" dirty="0"/>
          </a:p>
        </p:txBody>
      </p:sp>
      <p:sp>
        <p:nvSpPr>
          <p:cNvPr id="8" name="Rectangle 18"/>
          <p:cNvSpPr>
            <a:spLocks noGrp="1" noChangeArrowheads="1"/>
          </p:cNvSpPr>
          <p:nvPr>
            <p:ph type="dt" idx="1"/>
          </p:nvPr>
        </p:nvSpPr>
        <p:spPr bwMode="auto">
          <a:xfrm>
            <a:off x="3692770" y="299317"/>
            <a:ext cx="2673804"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algn="r" defTabSz="949325" eaLnBrk="0" hangingPunct="0">
              <a:spcBef>
                <a:spcPct val="0"/>
              </a:spcBef>
              <a:defRPr>
                <a:latin typeface="Arial" charset="0"/>
                <a:ea typeface="ＭＳ Ｐゴシック" pitchFamily="1" charset="-128"/>
                <a:cs typeface="+mn-cs"/>
              </a:defRPr>
            </a:lvl1pPr>
          </a:lstStyle>
          <a:p>
            <a:pPr>
              <a:defRPr/>
            </a:pPr>
            <a:fld id="{5FB549C1-4D98-441C-90E6-1B98A349C9AF}" type="datetime1">
              <a:rPr lang="en-US"/>
              <a:pPr>
                <a:defRPr/>
              </a:pPr>
              <a:t>5/6/2014</a:t>
            </a:fld>
            <a:endParaRPr lang="en-US" dirty="0"/>
          </a:p>
        </p:txBody>
      </p:sp>
    </p:spTree>
    <p:extLst>
      <p:ext uri="{BB962C8B-B14F-4D97-AF65-F5344CB8AC3E}">
        <p14:creationId xmlns:p14="http://schemas.microsoft.com/office/powerpoint/2010/main" val="30215094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2" name="Rectangle 4"/>
          <p:cNvSpPr>
            <a:spLocks noGrp="1" noRot="1" noChangeAspect="1" noChangeArrowheads="1" noTextEdit="1"/>
          </p:cNvSpPr>
          <p:nvPr>
            <p:ph type="sldImg" idx="2"/>
          </p:nvPr>
        </p:nvSpPr>
        <p:spPr bwMode="auto">
          <a:xfrm>
            <a:off x="1162050" y="692150"/>
            <a:ext cx="4610100" cy="3457575"/>
          </a:xfrm>
          <a:prstGeom prst="rect">
            <a:avLst/>
          </a:prstGeom>
          <a:noFill/>
          <a:ln w="9525">
            <a:solidFill>
              <a:srgbClr val="000000"/>
            </a:solidFill>
            <a:miter lim="800000"/>
            <a:headEnd/>
            <a:tailEnd/>
          </a:ln>
          <a:effectLst/>
        </p:spPr>
      </p:sp>
      <p:sp>
        <p:nvSpPr>
          <p:cNvPr id="7177" name="Rectangle 9"/>
          <p:cNvSpPr>
            <a:spLocks noChangeArrowheads="1"/>
          </p:cNvSpPr>
          <p:nvPr/>
        </p:nvSpPr>
        <p:spPr bwMode="auto">
          <a:xfrm>
            <a:off x="6462713" y="8777288"/>
            <a:ext cx="333375" cy="22542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spcBef>
                <a:spcPct val="0"/>
              </a:spcBef>
            </a:pPr>
            <a:fld id="{3C173182-E56E-4B39-B792-53420CCC9B1A}" type="slidenum">
              <a:rPr lang="en-US" b="1"/>
              <a:pPr algn="ctr" defTabSz="901700" eaLnBrk="0" hangingPunct="0">
                <a:lnSpc>
                  <a:spcPct val="90000"/>
                </a:lnSpc>
                <a:spcBef>
                  <a:spcPct val="0"/>
                </a:spcBef>
              </a:pPr>
              <a:t>‹#›</a:t>
            </a:fld>
            <a:endParaRPr lang="en-US" b="1" dirty="0"/>
          </a:p>
        </p:txBody>
      </p:sp>
      <p:sp>
        <p:nvSpPr>
          <p:cNvPr id="7185" name="Line 17"/>
          <p:cNvSpPr>
            <a:spLocks noChangeShapeType="1"/>
          </p:cNvSpPr>
          <p:nvPr/>
        </p:nvSpPr>
        <p:spPr bwMode="auto">
          <a:xfrm flipH="1">
            <a:off x="228600" y="8686800"/>
            <a:ext cx="6477000" cy="0"/>
          </a:xfrm>
          <a:prstGeom prst="line">
            <a:avLst/>
          </a:prstGeom>
          <a:noFill/>
          <a:ln w="6350">
            <a:solidFill>
              <a:schemeClr val="tx1"/>
            </a:solidFill>
            <a:round/>
            <a:headEnd/>
            <a:tailEnd/>
          </a:ln>
          <a:effectLst/>
        </p:spPr>
        <p:txBody>
          <a:bodyPr wrap="none" anchor="ctr">
            <a:spAutoFit/>
          </a:bodyPr>
          <a:lstStyle/>
          <a:p>
            <a:endParaRPr lang="en-US" dirty="0"/>
          </a:p>
        </p:txBody>
      </p:sp>
      <p:pic>
        <p:nvPicPr>
          <p:cNvPr id="7201" name="Picture 33"/>
          <p:cNvPicPr>
            <a:picLocks noChangeAspect="1" noChangeArrowheads="1"/>
          </p:cNvPicPr>
          <p:nvPr/>
        </p:nvPicPr>
        <p:blipFill>
          <a:blip r:embed="rId2"/>
          <a:srcRect/>
          <a:stretch>
            <a:fillRect/>
          </a:stretch>
        </p:blipFill>
        <p:spPr bwMode="auto">
          <a:xfrm>
            <a:off x="190500" y="8724900"/>
            <a:ext cx="3657600" cy="288925"/>
          </a:xfrm>
          <a:prstGeom prst="rect">
            <a:avLst/>
          </a:prstGeom>
          <a:noFill/>
          <a:ln w="9525">
            <a:noFill/>
            <a:miter lim="800000"/>
            <a:headEnd/>
            <a:tailEnd/>
          </a:ln>
          <a:effectLst/>
        </p:spPr>
      </p:pic>
      <p:sp>
        <p:nvSpPr>
          <p:cNvPr id="7203" name="Rectangle 3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Tree>
    <p:extLst>
      <p:ext uri="{BB962C8B-B14F-4D97-AF65-F5344CB8AC3E}">
        <p14:creationId xmlns:p14="http://schemas.microsoft.com/office/powerpoint/2010/main" val="3310936681"/>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06400" indent="-1206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2pPr>
    <a:lvl3pPr marL="741363" indent="-115888"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3pPr>
    <a:lvl4pPr marL="1143000" indent="-169863" algn="l" rtl="0" fontAlgn="base">
      <a:spcBef>
        <a:spcPct val="30000"/>
      </a:spcBef>
      <a:spcAft>
        <a:spcPct val="0"/>
      </a:spcAft>
      <a:buSzPct val="90000"/>
      <a:buChar char="o"/>
      <a:defRPr sz="1000" kern="1200">
        <a:solidFill>
          <a:schemeClr val="tx1"/>
        </a:solidFill>
        <a:latin typeface="Arial" charset="0"/>
        <a:ea typeface="ＭＳ Ｐゴシック" pitchFamily="1" charset="-128"/>
        <a:cs typeface="+mn-cs"/>
      </a:defRPr>
    </a:lvl4pPr>
    <a:lvl5pPr marL="1481138" indent="-171450" algn="l" rtl="0" fontAlgn="base">
      <a:spcBef>
        <a:spcPct val="30000"/>
      </a:spcBef>
      <a:spcAft>
        <a:spcPct val="0"/>
      </a:spcAft>
      <a:buChar char="–"/>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3" Type="http://schemas.openxmlformats.org/officeDocument/2006/relationships/hyperlink" Target="http://www.microsoft.com/security/sdl/video/default.aspx"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spcBef>
                <a:spcPct val="0"/>
              </a:spcBef>
            </a:pPr>
            <a:r>
              <a:rPr lang="en-US" dirty="0" smtClean="0"/>
              <a:t>What</a:t>
            </a:r>
            <a:r>
              <a:rPr lang="en-US" baseline="0" dirty="0" smtClean="0"/>
              <a:t> is threat modeling? What benefits does it bring?  There’s three things:</a:t>
            </a:r>
          </a:p>
          <a:p>
            <a:pPr eaLnBrk="1" hangingPunct="1">
              <a:spcBef>
                <a:spcPct val="0"/>
              </a:spcBef>
            </a:pPr>
            <a:endParaRPr lang="en-US" baseline="0" dirty="0" smtClean="0"/>
          </a:p>
          <a:p>
            <a:pPr marL="457200" marR="0" lvl="1" indent="-457200" algn="l" defTabSz="914400" rtl="0" eaLnBrk="1" fontAlgn="base" latinLnBrk="0" hangingPunct="1">
              <a:lnSpc>
                <a:spcPct val="100000"/>
              </a:lnSpc>
              <a:spcBef>
                <a:spcPct val="0"/>
              </a:spcBef>
              <a:spcAft>
                <a:spcPct val="0"/>
              </a:spcAft>
              <a:buClrTx/>
              <a:buSzTx/>
              <a:buFontTx/>
              <a:buAutoNum type="arabicParenR"/>
              <a:tabLst/>
              <a:defRPr/>
            </a:pPr>
            <a:r>
              <a:rPr lang="en-US" kern="1200" dirty="0" smtClean="0">
                <a:cs typeface="ＭＳ Ｐゴシック"/>
              </a:rPr>
              <a:t>Consider, document, and discuss security in a structured way.  Structure is important for consistency and cross-group collaboration.</a:t>
            </a:r>
          </a:p>
          <a:p>
            <a:pPr marL="457200" marR="0" lvl="1" indent="-457200" algn="l" defTabSz="914400" rtl="0" eaLnBrk="1" fontAlgn="base" latinLnBrk="0" hangingPunct="1">
              <a:lnSpc>
                <a:spcPct val="100000"/>
              </a:lnSpc>
              <a:spcBef>
                <a:spcPct val="0"/>
              </a:spcBef>
              <a:spcAft>
                <a:spcPct val="0"/>
              </a:spcAft>
              <a:buClrTx/>
              <a:buSzTx/>
              <a:buFontTx/>
              <a:buAutoNum type="arabicParenR"/>
              <a:tabLst/>
              <a:defRPr/>
            </a:pPr>
            <a:r>
              <a:rPr lang="en-US" kern="1200" dirty="0" smtClean="0">
                <a:cs typeface="ＭＳ Ｐゴシック"/>
              </a:rPr>
              <a:t>You want to threat model your entire product.  It doesn’t</a:t>
            </a:r>
            <a:r>
              <a:rPr lang="en-US" kern="1200" baseline="0" dirty="0" smtClean="0">
                <a:cs typeface="ＭＳ Ｐゴシック"/>
              </a:rPr>
              <a:t> make sense to threat model, say, the Bold button in Word.  You want to threat model Word.</a:t>
            </a:r>
          </a:p>
          <a:p>
            <a:pPr marL="914400" marR="0" lvl="2" indent="-457200" algn="l" defTabSz="914400" rtl="0" eaLnBrk="1" fontAlgn="base" latinLnBrk="0" hangingPunct="1">
              <a:lnSpc>
                <a:spcPct val="100000"/>
              </a:lnSpc>
              <a:spcBef>
                <a:spcPct val="0"/>
              </a:spcBef>
              <a:spcAft>
                <a:spcPct val="0"/>
              </a:spcAft>
              <a:buClrTx/>
              <a:buSzTx/>
              <a:buFont typeface="+mj-lt"/>
              <a:buAutoNum type="alphaLcParenR"/>
              <a:tabLst/>
              <a:defRPr/>
            </a:pPr>
            <a:r>
              <a:rPr lang="en-US" kern="1200" baseline="0" dirty="0" smtClean="0">
                <a:cs typeface="ＭＳ Ｐゴシック"/>
              </a:rPr>
              <a:t>You want to think about the security features, like logging or cryptography in detail.</a:t>
            </a:r>
          </a:p>
          <a:p>
            <a:pPr marL="914400" marR="0" lvl="2" indent="-457200" algn="l" defTabSz="914400" rtl="0" eaLnBrk="1" fontAlgn="base" latinLnBrk="0" hangingPunct="1">
              <a:lnSpc>
                <a:spcPct val="100000"/>
              </a:lnSpc>
              <a:spcBef>
                <a:spcPct val="0"/>
              </a:spcBef>
              <a:spcAft>
                <a:spcPct val="0"/>
              </a:spcAft>
              <a:buClrTx/>
              <a:buSzTx/>
              <a:buFont typeface="+mj-lt"/>
              <a:buAutoNum type="alphaLcParenR"/>
              <a:tabLst/>
              <a:defRPr/>
            </a:pPr>
            <a:r>
              <a:rPr lang="en-US" kern="1200" baseline="0" dirty="0" smtClean="0">
                <a:cs typeface="ＭＳ Ｐゴシック"/>
              </a:rPr>
              <a:t>You also want to think about the parts of the code which are most exposed – the attack surfaces (forward reference to attack surface idea).</a:t>
            </a:r>
          </a:p>
          <a:p>
            <a:pPr marL="457200" marR="0" lvl="1" indent="-457200" algn="l" defTabSz="914400" rtl="0" eaLnBrk="1" fontAlgn="base" latinLnBrk="0" hangingPunct="1">
              <a:lnSpc>
                <a:spcPct val="100000"/>
              </a:lnSpc>
              <a:spcBef>
                <a:spcPct val="0"/>
              </a:spcBef>
              <a:spcAft>
                <a:spcPct val="0"/>
              </a:spcAft>
              <a:buClrTx/>
              <a:buSzTx/>
              <a:buFont typeface="+mj-lt"/>
              <a:buAutoNum type="arabicParenR"/>
              <a:tabLst/>
              <a:defRPr/>
            </a:pPr>
            <a:r>
              <a:rPr lang="en-US" kern="1200" baseline="0" dirty="0" smtClean="0">
                <a:cs typeface="ＭＳ Ｐゴシック"/>
              </a:rPr>
              <a:t>The final thing you get from threat modeling documents is assurance that the work has been done.  It’s no good to have the world’s best security experts sit around and think about the problem if they don’t share their results.</a:t>
            </a:r>
            <a:endParaRPr lang="en-US" kern="1200" dirty="0" smtClean="0">
              <a:cs typeface="ＭＳ Ｐゴシック"/>
            </a:endParaRPr>
          </a:p>
          <a:p>
            <a:pPr eaLnBrk="1" hangingPunct="1">
              <a:spcBef>
                <a:spcPct val="0"/>
              </a:spcBef>
            </a:pPr>
            <a:endParaRPr lang="en-US" dirty="0" smtClean="0"/>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2"/>
          <p:cNvSpPr>
            <a:spLocks noGrp="1" noRot="1" noChangeAspect="1" noChangeArrowheads="1" noTextEdit="1"/>
          </p:cNvSpPr>
          <p:nvPr>
            <p:ph type="sldImg"/>
          </p:nvPr>
        </p:nvSpPr>
        <p:spPr>
          <a:ln/>
        </p:spPr>
      </p:sp>
      <p:sp>
        <p:nvSpPr>
          <p:cNvPr id="79877" name="Rectangle 3"/>
          <p:cNvSpPr>
            <a:spLocks noGrp="1" noChangeArrowheads="1"/>
          </p:cNvSpPr>
          <p:nvPr>
            <p:ph type="body" idx="1"/>
          </p:nvPr>
        </p:nvSpPr>
        <p:spPr>
          <a:xfrm>
            <a:off x="925515" y="4383088"/>
            <a:ext cx="5083175" cy="4144962"/>
          </a:xfrm>
          <a:noFill/>
          <a:ln/>
        </p:spPr>
        <p:txBody>
          <a:bodyPr lIns="91654" tIns="45826" rIns="91654" bIns="45826"/>
          <a:lstStyle/>
          <a:p>
            <a:r>
              <a:rPr lang="en-US" dirty="0" smtClean="0"/>
              <a:t>We’ve done a lot to improve code in the</a:t>
            </a:r>
            <a:r>
              <a:rPr lang="en-US" baseline="0" dirty="0" smtClean="0"/>
              <a:t> SDL</a:t>
            </a:r>
            <a:r>
              <a:rPr lang="en-US" dirty="0" smtClean="0"/>
              <a:t>.  From effective training to compiler improvements to banned APIs </a:t>
            </a:r>
            <a:r>
              <a:rPr lang="en-US" baseline="0" dirty="0" smtClean="0"/>
              <a:t>, the code has gotten a lot better.  We need to improve our designs as well.  Idea of moving back from code to an earlier part of the lifecycle.</a:t>
            </a:r>
          </a:p>
          <a:p>
            <a:endParaRPr lang="en-US" baseline="0" dirty="0" smtClean="0"/>
          </a:p>
          <a:p>
            <a:r>
              <a:rPr lang="en-US" baseline="0" dirty="0" smtClean="0"/>
              <a:t>It’s hard to get a clean perspective on your own code.  You spend a lot of time and effort to get it right, it’s hard to get a fresh look at it.  The approach we’re teaching you today helps you do that.</a:t>
            </a:r>
          </a:p>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ln>
            <a:solidFill>
              <a:srgbClr val="000000"/>
            </a:solidFill>
            <a:miter lim="800000"/>
            <a:headEnd/>
            <a:tailEnd/>
          </a:ln>
        </p:spPr>
      </p:sp>
      <p:sp>
        <p:nvSpPr>
          <p:cNvPr id="89091"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pPr>
            <a:r>
              <a:rPr lang="en-US" dirty="0" smtClean="0"/>
              <a:t>Zip through this – so you draw a diagram like this one … (next slide)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“apply stride threats per element,</a:t>
            </a:r>
            <a:r>
              <a:rPr lang="en-US" baseline="0" dirty="0" smtClean="0"/>
              <a:t> document it all, and you’re done!” (next slide)</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Read</a:t>
            </a:r>
            <a:r>
              <a:rPr lang="en-US" baseline="0" dirty="0" smtClean="0"/>
              <a:t> the slide.  Then </a:t>
            </a:r>
            <a:r>
              <a:rPr lang="en-US" dirty="0" smtClean="0"/>
              <a:t>”threat modeling is intimidatin</a:t>
            </a:r>
            <a:r>
              <a:rPr lang="en-US" baseline="0" dirty="0" smtClean="0"/>
              <a:t>g, and can feel like that.” </a:t>
            </a:r>
            <a:endParaRPr lang="en-US" dirty="0" smtClean="0"/>
          </a:p>
          <a:p>
            <a:endParaRPr lang="en-US" dirty="0" smtClean="0">
              <a:latin typeface="Arial" pitchFamily="34" charset="0"/>
              <a:ea typeface="ＭＳ Ｐゴシック"/>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r>
              <a:rPr lang="en-US" dirty="0" smtClean="0"/>
              <a:t>So this</a:t>
            </a:r>
            <a:r>
              <a:rPr lang="en-US" baseline="0" dirty="0" smtClean="0"/>
              <a:t> is the general approach.  It looks like most software processes you’ve seen.  Two things: The vision stage is optional, and so is the loop.  You really only need to loop if you make design changes.</a:t>
            </a:r>
          </a:p>
          <a:p>
            <a:endParaRPr lang="en-US" baseline="0" dirty="0" smtClean="0"/>
          </a:p>
          <a:p>
            <a:endParaRPr lang="en-US" dirty="0" smtClean="0"/>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r>
              <a:rPr lang="en-US" dirty="0" smtClean="0"/>
              <a:t>Let’s talk about threat modeling during the</a:t>
            </a:r>
            <a:r>
              <a:rPr lang="en-US" baseline="0" dirty="0" smtClean="0"/>
              <a:t> software vision phase.</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r>
              <a:rPr lang="en-US" dirty="0" smtClean="0"/>
              <a:t>A lot of times, interesting threats will come out</a:t>
            </a:r>
            <a:r>
              <a:rPr lang="en-US" baseline="0" dirty="0" smtClean="0"/>
              <a:t> of discussions during the vision or requirements phase.  If you use scenario-based planning, ask yourself “What can go wrong in this scenario?”  Don’t sweat it if you don’t get an answer, but a lot of times, especially as you gain experience, interesting threats will pop out here.</a:t>
            </a:r>
          </a:p>
          <a:p>
            <a:endParaRPr lang="en-US" baseline="0" dirty="0" smtClean="0"/>
          </a:p>
          <a:p>
            <a:r>
              <a:rPr lang="en-US" baseline="0" dirty="0" smtClean="0"/>
              <a:t>If you’re using use cases or personas, think about security for them.  At Microsoft, we use personas like Abby (a mom) and Ichiro (an IT pro).  Ask yourself “what would Abby worry about in this use case? How about Ichiro?”</a:t>
            </a:r>
          </a:p>
          <a:p>
            <a:endParaRPr lang="en-US" baseline="0" dirty="0" smtClean="0"/>
          </a:p>
          <a:p>
            <a:r>
              <a:rPr lang="en-US" baseline="0" dirty="0" smtClean="0"/>
              <a:t>As you think about what you’re telling your customers, we find that phrases that start with “only a user of type” can be quite revealing.  For example, “only an admin can…”</a:t>
            </a:r>
          </a:p>
          <a:p>
            <a:endParaRPr lang="en-US" dirty="0" smtClean="0"/>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89508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296457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097098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238842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166899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367581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defTabSz="930275" eaLnBrk="1" hangingPunct="1">
              <a:spcBef>
                <a:spcPct val="0"/>
              </a:spcBef>
            </a:pPr>
            <a:r>
              <a:rPr lang="en-US" dirty="0" smtClean="0">
                <a:solidFill>
                  <a:srgbClr val="FF0000"/>
                </a:solidFill>
              </a:rPr>
              <a:t>* Sometimes called level 0, making the prior diagram level “-1”</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2211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FINDME: If your team has made a call on this, you can </a:t>
            </a:r>
            <a:r>
              <a:rPr lang="en-US" baseline="0" dirty="0" smtClean="0"/>
              <a:t>eliminate this slide</a:t>
            </a:r>
            <a:endParaRPr lang="en-US" dirty="0" smtClean="0"/>
          </a:p>
          <a:p>
            <a:endParaRPr lang="en-US" dirty="0"/>
          </a:p>
        </p:txBody>
      </p:sp>
    </p:spTree>
    <p:extLst>
      <p:ext uri="{BB962C8B-B14F-4D97-AF65-F5344CB8AC3E}">
        <p14:creationId xmlns:p14="http://schemas.microsoft.com/office/powerpoint/2010/main" val="1877683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defTabSz="930275" eaLnBrk="1" hangingPunct="1">
              <a:spcBef>
                <a:spcPct val="0"/>
              </a:spcBef>
            </a:pPr>
            <a:r>
              <a:rPr lang="en-US" dirty="0" smtClean="0">
                <a:solidFill>
                  <a:srgbClr val="FF0000"/>
                </a:solidFill>
              </a:rPr>
              <a:t>I usually ask people in</a:t>
            </a:r>
            <a:r>
              <a:rPr lang="en-US" baseline="0" dirty="0" smtClean="0">
                <a:solidFill>
                  <a:srgbClr val="FF0000"/>
                </a:solidFill>
              </a:rPr>
              <a:t> the class</a:t>
            </a:r>
            <a:r>
              <a:rPr lang="en-US" dirty="0" smtClean="0">
                <a:solidFill>
                  <a:srgbClr val="FF0000"/>
                </a:solidFill>
              </a:rPr>
              <a:t> to improve this diagram.  Where should there be trust boundaries?  What’s the</a:t>
            </a:r>
            <a:r>
              <a:rPr lang="en-US" baseline="0" dirty="0" smtClean="0">
                <a:solidFill>
                  <a:srgbClr val="FF0000"/>
                </a:solidFill>
              </a:rPr>
              <a:t> wrong shape?  What happens in what order?</a:t>
            </a:r>
          </a:p>
          <a:p>
            <a:pPr defTabSz="930275" eaLnBrk="1" hangingPunct="1">
              <a:spcBef>
                <a:spcPct val="0"/>
              </a:spcBef>
            </a:pPr>
            <a:endParaRPr lang="en-US" baseline="0" dirty="0" smtClean="0">
              <a:solidFill>
                <a:srgbClr val="FF0000"/>
              </a:solidFill>
            </a:endParaRPr>
          </a:p>
          <a:p>
            <a:pPr defTabSz="930275" eaLnBrk="1" hangingPunct="1">
              <a:spcBef>
                <a:spcPct val="0"/>
              </a:spcBef>
            </a:pPr>
            <a:r>
              <a:rPr lang="en-US" baseline="0" dirty="0" smtClean="0">
                <a:solidFill>
                  <a:srgbClr val="FF0000"/>
                </a:solidFill>
              </a:rPr>
              <a:t>Do point out that none of the data flows are labeled “read” or “write,” and that’s a good thing.  You get read/write from the direction of the arrow.</a:t>
            </a:r>
            <a:endParaRPr lang="en-US" dirty="0" smtClean="0">
              <a:solidFill>
                <a:srgbClr val="FF0000"/>
              </a:solidFill>
            </a:endParaRPr>
          </a:p>
          <a:p>
            <a:pPr defTabSz="930275" eaLnBrk="1" hangingPunct="1">
              <a:spcBef>
                <a:spcPct val="0"/>
              </a:spcBef>
            </a:pPr>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r>
              <a:rPr lang="en-US" dirty="0" smtClean="0"/>
              <a:t>Self</a:t>
            </a:r>
            <a:r>
              <a:rPr lang="en-US" baseline="0" dirty="0" smtClean="0"/>
              <a:t> explanatory.  The next slides go into more detail, with examples</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r>
              <a:rPr lang="en-US" dirty="0" smtClean="0"/>
              <a:t>These are the</a:t>
            </a:r>
            <a:r>
              <a:rPr lang="en-US" baseline="0" dirty="0" smtClean="0"/>
              <a:t> threats which affect each type of element.   For example, data flows are subject to tampering, information disclosure and denial of service.  </a:t>
            </a:r>
          </a:p>
          <a:p>
            <a:endParaRPr lang="en-US" baseline="0" dirty="0" smtClean="0"/>
          </a:p>
          <a:p>
            <a:r>
              <a:rPr lang="en-US" baseline="0" dirty="0" smtClean="0"/>
              <a:t>Data stores are subject to tampering, information disclosure and denial of service, and if they’re logs, impact repudiation:</a:t>
            </a:r>
          </a:p>
          <a:p>
            <a:endParaRPr lang="en-US" baseline="0" dirty="0" smtClean="0"/>
          </a:p>
          <a:p>
            <a:pPr marL="228600" indent="-228600">
              <a:buAutoNum type="arabicParenR"/>
            </a:pPr>
            <a:r>
              <a:rPr lang="en-US" baseline="0" dirty="0" smtClean="0"/>
              <a:t>Data stores which are logs come under special attack because they’re logs.</a:t>
            </a:r>
          </a:p>
          <a:p>
            <a:pPr marL="228600" indent="-228600">
              <a:buAutoNum type="arabicParenR"/>
            </a:pPr>
            <a:r>
              <a:rPr lang="en-US" baseline="0" dirty="0" smtClean="0"/>
              <a:t>Logs can act as a pass through—lots of security software looks at logs.  Be careful about what you write.</a:t>
            </a:r>
          </a:p>
          <a:p>
            <a:pPr marL="228600" indent="-228600">
              <a:buAutoNum type="arabicParenR"/>
            </a:pPr>
            <a:r>
              <a:rPr lang="en-US" baseline="0" dirty="0" smtClean="0"/>
              <a:t>If a system has no logs, repudiation is easy.</a:t>
            </a:r>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8"/>
          <p:cNvSpPr>
            <a:spLocks noGrp="1" noChangeArrowheads="1"/>
          </p:cNvSpPr>
          <p:nvPr>
            <p:ph type="ftr" sz="quarter" idx="4"/>
          </p:nvPr>
        </p:nvSpPr>
        <p:spPr>
          <a:xfrm>
            <a:off x="0" y="8757301"/>
            <a:ext cx="3004820" cy="461325"/>
          </a:xfrm>
          <a:prstGeom prst="rect">
            <a:avLst/>
          </a:prstGeom>
          <a:noFill/>
        </p:spPr>
        <p:txBody>
          <a:bodyPr/>
          <a:lstStyle/>
          <a:p>
            <a:r>
              <a:rPr lang="en-US" dirty="0" smtClean="0">
                <a:latin typeface="Arial" pitchFamily="34" charset="0"/>
                <a:ea typeface="ＭＳ Ｐゴシック"/>
                <a:cs typeface="ＭＳ Ｐゴシック"/>
              </a:rPr>
              <a:t>© 2008 Carnegie Mellon University</a:t>
            </a:r>
            <a:endParaRPr lang="en-US" i="1" dirty="0" smtClean="0">
              <a:latin typeface="Times New Roman" pitchFamily="18" charset="0"/>
              <a:ea typeface="ＭＳ Ｐゴシック"/>
              <a:cs typeface="ＭＳ Ｐゴシック"/>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spcBef>
                <a:spcPct val="0"/>
              </a:spcBef>
            </a:pPr>
            <a:r>
              <a:rPr lang="en-US" dirty="0" smtClean="0"/>
              <a:t>This module </a:t>
            </a:r>
            <a:r>
              <a:rPr lang="en-US" baseline="0" dirty="0" smtClean="0"/>
              <a:t>includes an exercise and video. The agenda is we’ll start out by discussing the goals of threat modeling, explain exactly how to do it—even if you’re not an expert– and then go to an exercise to make things concrete, as well as a demo of the SDL Threat Modeling tool to show you how to make this easy.</a:t>
            </a:r>
            <a:endParaRPr lang="en-US"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marL="190500" marR="0" indent="-190500" algn="l" defTabSz="914400" rtl="0" eaLnBrk="1" fontAlgn="base" latinLnBrk="0" hangingPunct="1">
              <a:lnSpc>
                <a:spcPct val="100000"/>
              </a:lnSpc>
              <a:spcBef>
                <a:spcPct val="30000"/>
              </a:spcBef>
              <a:spcAft>
                <a:spcPct val="0"/>
              </a:spcAft>
              <a:buClrTx/>
              <a:buSzTx/>
              <a:buFontTx/>
              <a:buNone/>
              <a:tabLst/>
              <a:defRPr/>
            </a:pPr>
            <a:r>
              <a:rPr lang="en-US" dirty="0" smtClean="0"/>
              <a:t>A list</a:t>
            </a:r>
            <a:r>
              <a:rPr lang="en-US" baseline="0" dirty="0" smtClean="0"/>
              <a:t> of STRIDE Standard Mitigations is included at the end of the presentation</a:t>
            </a:r>
            <a:endParaRPr lang="en-US" dirty="0" smtClean="0"/>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r>
              <a:rPr lang="en-US" dirty="0" smtClean="0"/>
              <a:t>Mitigations not /gs</a:t>
            </a:r>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r>
              <a:rPr lang="en-US" dirty="0" smtClean="0"/>
              <a:t>ACL Access Control List, TLS – Transport Layer Security, SSL – Secure Sockets Layer</a:t>
            </a:r>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r>
              <a:rPr lang="en-US" dirty="0" smtClean="0"/>
              <a:t>Mitigations not /gs</a:t>
            </a:r>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r>
              <a:rPr lang="en-US" dirty="0" smtClean="0"/>
              <a:t>OM Object Model</a:t>
            </a:r>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Rights Management System</a:t>
            </a:r>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one of the only mentions of assets, because many software developers can’t identify them effectively.</a:t>
            </a:r>
          </a:p>
          <a:p>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mn-cs"/>
              </a:rPr>
              <a:t>Threat modeling video </a:t>
            </a:r>
          </a:p>
          <a:p>
            <a:r>
              <a:rPr lang="en-US" sz="1000" kern="1200" dirty="0" smtClean="0">
                <a:solidFill>
                  <a:schemeClr val="tx1"/>
                </a:solidFill>
                <a:effectLst/>
                <a:latin typeface="Arial" charset="0"/>
                <a:ea typeface="ＭＳ Ｐゴシック" pitchFamily="1" charset="-128"/>
                <a:cs typeface="+mn-cs"/>
              </a:rPr>
              <a:t>Go to </a:t>
            </a:r>
          </a:p>
          <a:p>
            <a:r>
              <a:rPr lang="en-US" sz="1000" u="sng" kern="1200" dirty="0" smtClean="0">
                <a:solidFill>
                  <a:schemeClr val="tx1"/>
                </a:solidFill>
                <a:effectLst/>
                <a:latin typeface="Arial" charset="0"/>
                <a:ea typeface="ＭＳ Ｐゴシック" pitchFamily="1" charset="-128"/>
                <a:cs typeface="+mn-cs"/>
                <a:hlinkClick r:id="rId3"/>
              </a:rPr>
              <a:t>http://www.microsoft.com/security/sdl/video/default.aspx</a:t>
            </a:r>
            <a:r>
              <a:rPr lang="en-US" sz="1000" kern="1200" dirty="0" smtClean="0">
                <a:solidFill>
                  <a:schemeClr val="tx1"/>
                </a:solidFill>
                <a:effectLst/>
                <a:latin typeface="Arial" charset="0"/>
                <a:ea typeface="ＭＳ Ｐゴシック" pitchFamily="1" charset="-128"/>
                <a:cs typeface="+mn-cs"/>
              </a:rPr>
              <a:t> </a:t>
            </a:r>
          </a:p>
          <a:p>
            <a:r>
              <a:rPr lang="en-US" sz="1000" kern="1200" dirty="0" smtClean="0">
                <a:solidFill>
                  <a:schemeClr val="tx1"/>
                </a:solidFill>
                <a:effectLst/>
                <a:latin typeface="Arial" charset="0"/>
                <a:ea typeface="ＭＳ Ｐゴシック" pitchFamily="1" charset="-128"/>
                <a:cs typeface="+mn-cs"/>
              </a:rPr>
              <a:t>Scroll down to the SDL videos section and go to page 3 of the 5 pages: there is a 10 minute video on threat modeling, dated 12/7/2010.  </a:t>
            </a:r>
          </a:p>
          <a:p>
            <a:r>
              <a:rPr lang="en-US" sz="1000" kern="1200" dirty="0" smtClean="0">
                <a:solidFill>
                  <a:schemeClr val="tx1"/>
                </a:solidFill>
                <a:effectLst/>
                <a:latin typeface="Arial" charset="0"/>
                <a:ea typeface="ＭＳ Ｐゴシック" pitchFamily="1" charset="-128"/>
                <a:cs typeface="+mn-cs"/>
              </a:rPr>
              <a:t> </a:t>
            </a:r>
          </a:p>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r>
              <a:rPr lang="en-US" dirty="0" smtClean="0"/>
              <a:t>For each</a:t>
            </a:r>
            <a:r>
              <a:rPr lang="en-US" baseline="0" dirty="0" smtClean="0"/>
              <a:t> element of the chart starting with spoofing against external entities I ask “Who found X?”  You may want a printout of the chart handy for your own use for this.</a:t>
            </a:r>
          </a:p>
          <a:p>
            <a:endParaRPr lang="en-US" baseline="0" dirty="0" smtClean="0"/>
          </a:p>
          <a:p>
            <a:r>
              <a:rPr lang="en-US" baseline="0" dirty="0" smtClean="0"/>
              <a:t>I ask whoever pops up to identify the threat, explain it, and its impact, and then how they’d mitigate it.  Plan for 15 minutes here, feel free to cut to no less than 10.</a:t>
            </a:r>
            <a:endParaRPr lang="en-US" dirty="0" smtClean="0"/>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r>
              <a:rPr lang="en-US" dirty="0" smtClean="0"/>
              <a:t>Note that the advice in the book is somewhat</a:t>
            </a:r>
            <a:r>
              <a:rPr lang="en-US" baseline="0" dirty="0" smtClean="0"/>
              <a:t> dated.  In fact, all of the books are a little dated, and the advice here is current as of 2008.</a:t>
            </a:r>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2499219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defTabSz="930275" eaLnBrk="1" hangingPunct="1">
              <a:spcBef>
                <a:spcPct val="0"/>
              </a:spcBef>
            </a:pPr>
            <a:r>
              <a:rPr lang="en-US" dirty="0" smtClean="0">
                <a:solidFill>
                  <a:srgbClr val="FF0000"/>
                </a:solidFill>
              </a:rPr>
              <a:t>* Sometimes called level 0, making the prior diagram level “-1”</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r>
              <a:rPr lang="en-US" dirty="0" smtClean="0"/>
              <a:t>I leave this slide up during</a:t>
            </a:r>
            <a:r>
              <a:rPr lang="en-US" baseline="0" dirty="0" smtClean="0"/>
              <a:t> the exercise.</a:t>
            </a:r>
          </a:p>
          <a:p>
            <a:pPr marL="228600" indent="-228600">
              <a:buNone/>
            </a:pPr>
            <a:endParaRPr lang="en-US" baseline="0" dirty="0" smtClean="0"/>
          </a:p>
          <a:p>
            <a:pPr marL="228600" indent="-228600">
              <a:buNone/>
            </a:pPr>
            <a:r>
              <a:rPr lang="en-US" baseline="0" dirty="0" smtClean="0"/>
              <a:t>Working in teams is important—it draws people in and gets the energy level in the room way up.  I usually announce 10 minutes for this, and end up giving people 15.  You can adjust this time to fit how quickly or slowly you’ve gone through the material.  You need to plan for a discussion (see the “Identify threats” slide) and also a tool demo and wrap-up.  </a:t>
            </a:r>
          </a:p>
          <a:p>
            <a:pPr marL="228600" indent="-228600">
              <a:buAutoNum type="arabicParen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r>
              <a:rPr lang="en-US" dirty="0" smtClean="0"/>
              <a:t>To get started, let’s understand that</a:t>
            </a:r>
            <a:r>
              <a:rPr lang="en-US" baseline="0" dirty="0" smtClean="0"/>
              <a:t> threat modeling means a lot of different things to different people.  I want to be clear about what we mean when we say SDL threat modeling.  We mean a design analysis technique that’s been designed to ensure that all engineers can participate, not only security experts.  This is in contrast to (for example) the IETF.  There, it’s a perfectly reasonable question to ask “What’s your threat model?” and hear the complete answer be “someone with control over a top level domain.”</a:t>
            </a:r>
          </a:p>
          <a:p>
            <a:endParaRPr lang="en-US" baseline="0" dirty="0" smtClean="0"/>
          </a:p>
          <a:p>
            <a:r>
              <a:rPr lang="en-US" baseline="0" dirty="0" smtClean="0"/>
              <a:t>That approach isn’t wrong, but it doesn’t work for everyone, and so Microsoft has developed a new approach, centered on analyzing designs, and that’s what we’re going to talk about today.</a:t>
            </a:r>
            <a:endParaRPr lang="en-US" dirty="0" smtClean="0"/>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8"/>
          <p:cNvSpPr>
            <a:spLocks noGrp="1" noChangeArrowheads="1"/>
          </p:cNvSpPr>
          <p:nvPr>
            <p:ph type="ftr" sz="quarter" idx="4"/>
          </p:nvPr>
        </p:nvSpPr>
        <p:spPr>
          <a:xfrm>
            <a:off x="0" y="8757301"/>
            <a:ext cx="3004820" cy="461325"/>
          </a:xfrm>
          <a:prstGeom prst="rect">
            <a:avLst/>
          </a:prstGeom>
          <a:noFill/>
        </p:spPr>
        <p:txBody>
          <a:bodyPr/>
          <a:lstStyle/>
          <a:p>
            <a:r>
              <a:rPr lang="en-US" dirty="0" smtClean="0">
                <a:latin typeface="Arial" pitchFamily="34" charset="0"/>
                <a:ea typeface="ＭＳ Ｐゴシック"/>
                <a:cs typeface="ＭＳ Ｐゴシック"/>
              </a:rPr>
              <a:t>© 2008 Carnegie Mellon University</a:t>
            </a:r>
            <a:endParaRPr lang="en-US" i="1" dirty="0" smtClean="0">
              <a:latin typeface="Times New Roman" pitchFamily="18" charset="0"/>
              <a:ea typeface="ＭＳ Ｐゴシック"/>
              <a:cs typeface="ＭＳ Ｐゴシック"/>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r>
              <a:rPr lang="en-US" dirty="0" smtClean="0"/>
              <a:t>The slides that follow provide answers to the in-class exercise.  They would also support a homework or case study assignment.</a:t>
            </a:r>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r>
              <a:rPr lang="en-US" dirty="0" smtClean="0"/>
              <a:t>Sometimes people don’t count data flows;</a:t>
            </a:r>
            <a:r>
              <a:rPr lang="en-US" baseline="0" dirty="0" smtClean="0"/>
              <a:t> other times they count trust boundaries.  Everyone should understand why there are 16 elements.</a:t>
            </a:r>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marL="228600" indent="-228600">
              <a:buAutoNum type="arabicParenR"/>
            </a:pPr>
            <a:r>
              <a:rPr lang="en-US" dirty="0" smtClean="0"/>
              <a:t>I prep a chart like this to help me make sure I consider each element.</a:t>
            </a:r>
          </a:p>
          <a:p>
            <a:pPr marL="228600" indent="-228600">
              <a:buAutoNum type="arabicParenR"/>
            </a:pPr>
            <a:r>
              <a:rPr lang="en-US" dirty="0" smtClean="0"/>
              <a:t>For administrator, I can walk across, looking for S, R</a:t>
            </a:r>
          </a:p>
          <a:p>
            <a:pPr marL="228600" indent="-228600">
              <a:buAutoNum type="arabicParenR"/>
            </a:pPr>
            <a:r>
              <a:rPr lang="en-US" dirty="0" smtClean="0"/>
              <a:t>For admin console,</a:t>
            </a:r>
            <a:r>
              <a:rPr lang="en-US" baseline="0" dirty="0" smtClean="0"/>
              <a:t> I look for STRIDE. (etc)</a:t>
            </a: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r>
              <a:rPr lang="en-US" dirty="0" smtClean="0"/>
              <a:t>For each</a:t>
            </a:r>
            <a:r>
              <a:rPr lang="en-US" baseline="0" dirty="0" smtClean="0"/>
              <a:t> element of the chart starting with spoofing against external entities I ask “Who found X?”  You may want a printout of the chart handy for your own use for this.</a:t>
            </a:r>
          </a:p>
          <a:p>
            <a:endParaRPr lang="en-US" baseline="0" dirty="0" smtClean="0"/>
          </a:p>
          <a:p>
            <a:r>
              <a:rPr lang="en-US" baseline="0" dirty="0" smtClean="0"/>
              <a:t>I ask whoever pops up to identify the threat, explain it, and its impact, and then how they’d mitigate it.  Plan for 15 minutes here, feel free to cut to no less than 10.</a:t>
            </a:r>
            <a:endParaRPr lang="en-US" dirty="0" smtClean="0"/>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US" dirty="0" smtClean="0"/>
              <a:t>Version 2.06,  Feb 25 2007</a:t>
            </a: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spect="1" noChangeArrowheads="1" noTextEdit="1"/>
          </p:cNvSpPr>
          <p:nvPr>
            <p:ph type="sldImg"/>
          </p:nvPr>
        </p:nvSpPr>
        <p:spPr>
          <a:xfrm>
            <a:off x="1171575" y="700088"/>
            <a:ext cx="4592638" cy="3444875"/>
          </a:xfrm>
          <a:ln/>
        </p:spPr>
      </p:sp>
      <p:sp>
        <p:nvSpPr>
          <p:cNvPr id="415747" name="Rectangle 3"/>
          <p:cNvSpPr>
            <a:spLocks noGrp="1" noChangeArrowheads="1"/>
          </p:cNvSpPr>
          <p:nvPr>
            <p:ph type="body" idx="1"/>
          </p:nvPr>
        </p:nvSpPr>
        <p:spPr>
          <a:xfrm>
            <a:off x="847515" y="4377985"/>
            <a:ext cx="5532914" cy="4539175"/>
          </a:xfrm>
          <a:ln/>
        </p:spPr>
        <p:txBody>
          <a:bodyPr lIns="92450" tIns="46226" rIns="92450" bIns="46226"/>
          <a:lstStyle/>
          <a:p>
            <a:r>
              <a:rPr lang="en-US" dirty="0" smtClean="0"/>
              <a:t>This approach</a:t>
            </a:r>
            <a:r>
              <a:rPr lang="en-US" baseline="0" dirty="0" smtClean="0"/>
              <a:t> strikes me as tremendously tedious to teach through.</a:t>
            </a:r>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spect="1" noChangeArrowheads="1" noTextEdit="1"/>
          </p:cNvSpPr>
          <p:nvPr>
            <p:ph type="sldImg"/>
          </p:nvPr>
        </p:nvSpPr>
        <p:spPr>
          <a:xfrm>
            <a:off x="1171575" y="700088"/>
            <a:ext cx="4592638" cy="3444875"/>
          </a:xfrm>
          <a:ln/>
        </p:spPr>
      </p:sp>
      <p:sp>
        <p:nvSpPr>
          <p:cNvPr id="415747" name="Rectangle 3"/>
          <p:cNvSpPr>
            <a:spLocks noGrp="1" noChangeArrowheads="1"/>
          </p:cNvSpPr>
          <p:nvPr>
            <p:ph type="body" idx="1"/>
          </p:nvPr>
        </p:nvSpPr>
        <p:spPr>
          <a:xfrm>
            <a:off x="847515" y="4377985"/>
            <a:ext cx="5532914" cy="4118315"/>
          </a:xfrm>
          <a:ln/>
        </p:spPr>
        <p:txBody>
          <a:bodyPr lIns="92450" tIns="46226" rIns="92450" bIns="46226"/>
          <a:lstStyle/>
          <a:p>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spect="1" noChangeArrowheads="1" noTextEdit="1"/>
          </p:cNvSpPr>
          <p:nvPr>
            <p:ph type="sldImg"/>
          </p:nvPr>
        </p:nvSpPr>
        <p:spPr>
          <a:xfrm>
            <a:off x="1171575" y="700088"/>
            <a:ext cx="4592638" cy="3444875"/>
          </a:xfrm>
          <a:ln/>
        </p:spPr>
      </p:sp>
      <p:sp>
        <p:nvSpPr>
          <p:cNvPr id="415747" name="Rectangle 3"/>
          <p:cNvSpPr>
            <a:spLocks noGrp="1" noChangeArrowheads="1"/>
          </p:cNvSpPr>
          <p:nvPr>
            <p:ph type="body" idx="1"/>
          </p:nvPr>
        </p:nvSpPr>
        <p:spPr>
          <a:xfrm>
            <a:off x="847515" y="4377985"/>
            <a:ext cx="5532914" cy="4118315"/>
          </a:xfrm>
          <a:ln/>
        </p:spPr>
        <p:txBody>
          <a:bodyPr lIns="92450" tIns="46226" rIns="92450" bIns="46226"/>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spcBef>
                <a:spcPct val="0"/>
              </a:spcBef>
            </a:pPr>
            <a:r>
              <a:rPr lang="en-US" dirty="0" smtClean="0"/>
              <a:t>Let’s go through the</a:t>
            </a:r>
            <a:r>
              <a:rPr lang="en-US" baseline="0" dirty="0" smtClean="0"/>
              <a:t> who/what/why/when/how of integrating threat modeling into your development process.</a:t>
            </a:r>
            <a:endParaRPr lang="en-US" i="1" baseline="0" dirty="0" smtClean="0"/>
          </a:p>
          <a:p>
            <a:pPr eaLnBrk="1" hangingPunct="1">
              <a:spcBef>
                <a:spcPct val="0"/>
              </a:spcBef>
            </a:pPr>
            <a:endParaRPr lang="en-US" i="1" baseline="0" dirty="0" smtClean="0"/>
          </a:p>
          <a:p>
            <a:pPr eaLnBrk="1" hangingPunct="1">
              <a:spcBef>
                <a:spcPct val="0"/>
              </a:spcBef>
            </a:pPr>
            <a:r>
              <a:rPr lang="en-US" i="0" baseline="0" dirty="0" smtClean="0"/>
              <a:t>Who will threat model?  The bad guys will look at your designs and find flaws in them.  You can if you want to, and if you do, you have time to plan to address those issues.</a:t>
            </a:r>
          </a:p>
          <a:p>
            <a:pPr eaLnBrk="1" hangingPunct="1">
              <a:spcBef>
                <a:spcPct val="0"/>
              </a:spcBef>
            </a:pPr>
            <a:endParaRPr lang="en-US" i="0" baseline="0" dirty="0" smtClean="0"/>
          </a:p>
          <a:p>
            <a:pPr eaLnBrk="1" hangingPunct="1">
              <a:spcBef>
                <a:spcPct val="0"/>
              </a:spcBef>
            </a:pPr>
            <a:r>
              <a:rPr lang="en-US" i="0" baseline="0" dirty="0" smtClean="0"/>
              <a:t>(walk through when &amp; why)</a:t>
            </a:r>
          </a:p>
          <a:p>
            <a:pPr eaLnBrk="1" hangingPunct="1">
              <a:spcBef>
                <a:spcPct val="0"/>
              </a:spcBef>
            </a:pPr>
            <a:endParaRPr lang="en-US" i="0" baseline="0" dirty="0" smtClean="0"/>
          </a:p>
          <a:p>
            <a:pPr eaLnBrk="1" hangingPunct="1">
              <a:spcBef>
                <a:spcPct val="0"/>
              </a:spcBef>
            </a:pPr>
            <a:r>
              <a:rPr lang="en-US" i="0" baseline="0" dirty="0" smtClean="0"/>
              <a:t>How?  That’s the subject of the rest of this presentation</a:t>
            </a:r>
          </a:p>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spect="1" noChangeArrowheads="1" noTextEdit="1"/>
          </p:cNvSpPr>
          <p:nvPr>
            <p:ph type="sldImg"/>
          </p:nvPr>
        </p:nvSpPr>
        <p:spPr>
          <a:xfrm>
            <a:off x="1171575" y="700088"/>
            <a:ext cx="4592638" cy="3444875"/>
          </a:xfrm>
          <a:ln/>
        </p:spPr>
      </p:sp>
      <p:sp>
        <p:nvSpPr>
          <p:cNvPr id="415747" name="Rectangle 3"/>
          <p:cNvSpPr>
            <a:spLocks noGrp="1" noChangeArrowheads="1"/>
          </p:cNvSpPr>
          <p:nvPr>
            <p:ph type="body" idx="1"/>
          </p:nvPr>
        </p:nvSpPr>
        <p:spPr>
          <a:xfrm>
            <a:off x="847515" y="4377985"/>
            <a:ext cx="5532914" cy="4194515"/>
          </a:xfrm>
          <a:ln/>
        </p:spPr>
        <p:txBody>
          <a:bodyPr lIns="92450" tIns="46226" rIns="92450" bIns="46226"/>
          <a:lstStyle/>
          <a:p>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spect="1" noChangeArrowheads="1" noTextEdit="1"/>
          </p:cNvSpPr>
          <p:nvPr>
            <p:ph type="sldImg"/>
          </p:nvPr>
        </p:nvSpPr>
        <p:spPr>
          <a:xfrm>
            <a:off x="1171575" y="700088"/>
            <a:ext cx="4592638" cy="3444875"/>
          </a:xfrm>
          <a:ln/>
        </p:spPr>
      </p:sp>
      <p:sp>
        <p:nvSpPr>
          <p:cNvPr id="415747" name="Rectangle 3"/>
          <p:cNvSpPr>
            <a:spLocks noGrp="1" noChangeArrowheads="1"/>
          </p:cNvSpPr>
          <p:nvPr>
            <p:ph type="body" idx="1"/>
          </p:nvPr>
        </p:nvSpPr>
        <p:spPr>
          <a:xfrm>
            <a:off x="847515" y="4377985"/>
            <a:ext cx="5532914" cy="4118315"/>
          </a:xfrm>
          <a:ln/>
        </p:spPr>
        <p:txBody>
          <a:bodyPr lIns="92450" tIns="46226" rIns="92450" bIns="46226"/>
          <a:lstStyle/>
          <a:p>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spect="1" noChangeArrowheads="1" noTextEdit="1"/>
          </p:cNvSpPr>
          <p:nvPr>
            <p:ph type="sldImg"/>
          </p:nvPr>
        </p:nvSpPr>
        <p:spPr>
          <a:xfrm>
            <a:off x="1171575" y="700088"/>
            <a:ext cx="4592638" cy="3444875"/>
          </a:xfrm>
          <a:ln/>
        </p:spPr>
      </p:sp>
      <p:sp>
        <p:nvSpPr>
          <p:cNvPr id="415747" name="Rectangle 3"/>
          <p:cNvSpPr>
            <a:spLocks noGrp="1" noChangeArrowheads="1"/>
          </p:cNvSpPr>
          <p:nvPr>
            <p:ph type="body" idx="1"/>
          </p:nvPr>
        </p:nvSpPr>
        <p:spPr>
          <a:xfrm>
            <a:off x="847515" y="4377985"/>
            <a:ext cx="5532914" cy="4194515"/>
          </a:xfrm>
          <a:ln/>
        </p:spPr>
        <p:txBody>
          <a:bodyPr lIns="92450" tIns="46226" rIns="92450" bIns="46226"/>
          <a:lstStyle/>
          <a:p>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Rot="1" noChangeAspect="1" noChangeArrowheads="1" noTextEdit="1"/>
          </p:cNvSpPr>
          <p:nvPr>
            <p:ph type="sldImg"/>
          </p:nvPr>
        </p:nvSpPr>
        <p:spPr>
          <a:xfrm>
            <a:off x="1171575" y="700088"/>
            <a:ext cx="4592638" cy="3444875"/>
          </a:xfrm>
          <a:ln/>
        </p:spPr>
      </p:sp>
      <p:sp>
        <p:nvSpPr>
          <p:cNvPr id="415747" name="Rectangle 3"/>
          <p:cNvSpPr>
            <a:spLocks noGrp="1" noChangeArrowheads="1"/>
          </p:cNvSpPr>
          <p:nvPr>
            <p:ph type="body" idx="1"/>
          </p:nvPr>
        </p:nvSpPr>
        <p:spPr>
          <a:xfrm>
            <a:off x="847515" y="4377985"/>
            <a:ext cx="5532914" cy="4118315"/>
          </a:xfrm>
          <a:ln/>
        </p:spPr>
        <p:txBody>
          <a:bodyPr lIns="92450" tIns="46226" rIns="92450" bIns="46226"/>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r>
              <a:rPr lang="en-US" dirty="0" smtClean="0"/>
              <a:t>So who’s involved in creating the threat model?  “You” isn’t a very precise answer.</a:t>
            </a:r>
            <a:r>
              <a:rPr lang="en-US" baseline="0" dirty="0" smtClean="0"/>
              <a:t>  There’s two groups involved: first are the team that builds it, and second are the teams that consume it.</a:t>
            </a:r>
          </a:p>
          <a:p>
            <a:endParaRPr lang="en-US" baseline="0" dirty="0" smtClean="0"/>
          </a:p>
          <a:p>
            <a:r>
              <a:rPr lang="en-US" baseline="0" dirty="0" smtClean="0"/>
              <a:t>The folks that build it are dev, test and PM.  A</a:t>
            </a:r>
            <a:r>
              <a:rPr lang="en-US" dirty="0" smtClean="0"/>
              <a:t>t Microsoft,</a:t>
            </a:r>
            <a:r>
              <a:rPr lang="en-US" baseline="0" dirty="0" smtClean="0"/>
              <a:t> program managers are a mix of project manager, product manager and architect who define what the overall product will be.  All three have a role in the creation of threat models.  Some teams have their testers own the threat model—the tester’s approach to the world is often a good one for finding issues with designs.</a:t>
            </a:r>
          </a:p>
          <a:p>
            <a:endParaRPr lang="en-US" baseline="0" dirty="0" smtClean="0"/>
          </a:p>
          <a:p>
            <a:r>
              <a:rPr lang="en-US" baseline="0" dirty="0" smtClean="0"/>
              <a:t>Creating great threat models is going to require that the threat models be part of your development process, not just documents that sit on a shelf.  Working to ensure that threat models are widely consumed is important.  So let’s look at some of the customers for threat models:</a:t>
            </a:r>
          </a:p>
          <a:p>
            <a:endParaRPr lang="en-US" baseline="0" dirty="0" smtClean="0"/>
          </a:p>
          <a:p>
            <a:pPr>
              <a:buFont typeface="Arial" pitchFamily="34" charset="0"/>
              <a:buChar char="•"/>
            </a:pPr>
            <a:r>
              <a:rPr lang="en-US" baseline="0" dirty="0" smtClean="0"/>
              <a:t> Your team, when new people come on board, or when you hit major development milestones.</a:t>
            </a:r>
          </a:p>
          <a:p>
            <a:pPr>
              <a:buFont typeface="Arial" pitchFamily="34" charset="0"/>
              <a:buChar char="•"/>
            </a:pPr>
            <a:r>
              <a:rPr lang="en-US" baseline="0" dirty="0" smtClean="0"/>
              <a:t> If you’re working on a large project, talk to other feature teams.  Review your threat models together to make sure you understand the security expectations of each side.</a:t>
            </a:r>
          </a:p>
          <a:p>
            <a:pPr>
              <a:buFont typeface="Arial" pitchFamily="34" charset="0"/>
              <a:buChar char="•"/>
            </a:pPr>
            <a:r>
              <a:rPr lang="en-US" baseline="0" dirty="0" smtClean="0"/>
              <a:t> If there are external security notes in your threat model, some of that data may go to your customers.</a:t>
            </a:r>
          </a:p>
          <a:p>
            <a:pPr>
              <a:buFont typeface="Arial" pitchFamily="34" charset="0"/>
              <a:buChar char="•"/>
            </a:pPr>
            <a:r>
              <a:rPr lang="en-US" baseline="0" dirty="0" smtClean="0"/>
              <a:t>If you hire pen testers or other security QA, showing them your threat models will save you time and money.</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3153" name="Picture 81"/>
          <p:cNvPicPr>
            <a:picLocks noChangeAspect="1" noChangeArrowheads="1"/>
          </p:cNvPicPr>
          <p:nvPr/>
        </p:nvPicPr>
        <p:blipFill>
          <a:blip r:embed="rId4" cstate="print"/>
          <a:srcRect r="1515"/>
          <a:stretch>
            <a:fillRect/>
          </a:stretch>
        </p:blipFill>
        <p:spPr bwMode="auto">
          <a:xfrm>
            <a:off x="76200" y="6459538"/>
            <a:ext cx="4419600" cy="398462"/>
          </a:xfrm>
          <a:prstGeom prst="rect">
            <a:avLst/>
          </a:prstGeom>
          <a:noFill/>
          <a:ln w="9525">
            <a:noFill/>
            <a:miter lim="800000"/>
            <a:headEnd/>
            <a:tailEnd/>
          </a:ln>
          <a:effectLst/>
        </p:spPr>
      </p:pic>
    </p:spTree>
    <p:extLst>
      <p:ext uri="{BB962C8B-B14F-4D97-AF65-F5344CB8AC3E}">
        <p14:creationId xmlns:p14="http://schemas.microsoft.com/office/powerpoint/2010/main" val="4466377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cSld name="1_Content">
    <p:spTree>
      <p:nvGrpSpPr>
        <p:cNvPr id="1" name=""/>
        <p:cNvGrpSpPr/>
        <p:nvPr/>
      </p:nvGrpSpPr>
      <p:grpSpPr>
        <a:xfrm>
          <a:off x="0" y="0"/>
          <a:ext cx="0" cy="0"/>
          <a:chOff x="0" y="0"/>
          <a:chExt cx="0" cy="0"/>
        </a:xfrm>
      </p:grpSpPr>
      <p:sp>
        <p:nvSpPr>
          <p:cNvPr id="2" name="Content Placeholder 1"/>
          <p:cNvSpPr>
            <a:spLocks noGrp="1"/>
          </p:cNvSpPr>
          <p:nvPr>
            <p:ph/>
          </p:nvPr>
        </p:nvSpPr>
        <p:spPr>
          <a:xfrm>
            <a:off x="260350" y="228600"/>
            <a:ext cx="8502650" cy="601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72"/>
          <p:cNvSpPr>
            <a:spLocks noChangeArrowheads="1"/>
          </p:cNvSpPr>
          <p:nvPr userDrawn="1"/>
        </p:nvSpPr>
        <p:spPr bwMode="auto">
          <a:xfrm>
            <a:off x="5943600" y="6597650"/>
            <a:ext cx="2514600" cy="26035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latin typeface="Arial" charset="0"/>
                <a:ea typeface="ＭＳ Ｐゴシック" pitchFamily="1" charset="-128"/>
                <a:cs typeface="+mn-cs"/>
              </a:rPr>
              <a:t>© </a:t>
            </a:r>
            <a:r>
              <a:rPr lang="en-US" b="1" dirty="0" smtClean="0">
                <a:latin typeface="Arial" charset="0"/>
                <a:ea typeface="ＭＳ Ｐゴシック" pitchFamily="1" charset="-128"/>
                <a:cs typeface="+mn-cs"/>
              </a:rPr>
              <a:t>2014 </a:t>
            </a:r>
            <a:r>
              <a:rPr lang="en-US" b="1" dirty="0">
                <a:latin typeface="Arial" charset="0"/>
                <a:ea typeface="ＭＳ Ｐゴシック" pitchFamily="1" charset="-128"/>
                <a:cs typeface="+mn-cs"/>
              </a:rPr>
              <a:t>Carnegie Mellon University</a:t>
            </a:r>
          </a:p>
        </p:txBody>
      </p:sp>
    </p:spTree>
    <p:extLst>
      <p:ext uri="{BB962C8B-B14F-4D97-AF65-F5344CB8AC3E}">
        <p14:creationId xmlns:p14="http://schemas.microsoft.com/office/powerpoint/2010/main" val="299148622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96841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1116" name="Picture 92"/>
          <p:cNvPicPr>
            <a:picLocks noChangeAspect="1" noChangeArrowheads="1"/>
          </p:cNvPicPr>
          <p:nvPr/>
        </p:nvPicPr>
        <p:blipFill>
          <a:blip r:embed="rId9" cstate="print"/>
          <a:srcRect t="4584" r="1852"/>
          <a:stretch>
            <a:fillRect/>
          </a:stretch>
        </p:blipFill>
        <p:spPr bwMode="auto">
          <a:xfrm>
            <a:off x="152400" y="6494463"/>
            <a:ext cx="4038600" cy="363537"/>
          </a:xfrm>
          <a:prstGeom prst="rect">
            <a:avLst/>
          </a:prstGeom>
          <a:noFill/>
          <a:ln w="9525">
            <a:noFill/>
            <a:miter lim="800000"/>
            <a:headEnd/>
            <a:tailEnd/>
          </a:ln>
          <a:effectLst/>
        </p:spPr>
      </p:pic>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 id="2147483664" r:id="rId7"/>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0.png"/><Relationship Id="rId5" Type="http://schemas.openxmlformats.org/officeDocument/2006/relationships/image" Target="../media/image9.emf"/><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image" Target="../media/image15.emf"/><Relationship Id="rId4" Type="http://schemas.openxmlformats.org/officeDocument/2006/relationships/oleObject" Target="../embeddings/oleObject3.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image" Target="../media/image16.emf"/><Relationship Id="rId4" Type="http://schemas.openxmlformats.org/officeDocument/2006/relationships/oleObject" Target="../embeddings/oleObject4.bin"/></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0.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57.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msdn.microsoft.com/en-us/magazine/cc700352.aspx"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hyperlink" Target="http://blogs.msdn.com/sdl/archive/tags/threat%20modeling/default.aspx" TargetMode="External"/><Relationship Id="rId5" Type="http://schemas.openxmlformats.org/officeDocument/2006/relationships/hyperlink" Target="http://download.microsoft.com/download/9/D/3/9D389274-F770-4737-9F1A-8EA2720EE92A/Shostack-ModSec08-Experiences-Threat-Modeling-At-Microsoft.pdf" TargetMode="External"/><Relationship Id="rId4" Type="http://schemas.openxmlformats.org/officeDocument/2006/relationships/hyperlink" Target="http://msdn.microsoft.com/msdnmag/issues/06/11/ThreatModeling/default.aspx" TargetMode="External"/></Relationships>
</file>

<file path=ppt/slides/_rels/slide6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www.microsoft.com/sdl" TargetMode="External"/><Relationship Id="rId7" Type="http://schemas.openxmlformats.org/officeDocument/2006/relationships/image" Target="../media/image17.png"/><Relationship Id="rId2" Type="http://schemas.openxmlformats.org/officeDocument/2006/relationships/notesSlide" Target="../notesSlides/notesSlide66.xml"/><Relationship Id="rId1" Type="http://schemas.openxmlformats.org/officeDocument/2006/relationships/slideLayout" Target="../slideLayouts/slideLayout4.xml"/><Relationship Id="rId6" Type="http://schemas.openxmlformats.org/officeDocument/2006/relationships/hyperlink" Target="http://www.microsoft.com/downloads/details.aspx?FamilyID=d045a05a-c1fc-48c3-b4d5-b20353f97122&amp;displaylang=en" TargetMode="External"/><Relationship Id="rId5" Type="http://schemas.openxmlformats.org/officeDocument/2006/relationships/hyperlink" Target="http://msdn.microsoft.com/en-us/library/cc307748.aspx" TargetMode="External"/><Relationship Id="rId10" Type="http://schemas.openxmlformats.org/officeDocument/2006/relationships/image" Target="../media/image20.png"/><Relationship Id="rId4" Type="http://schemas.openxmlformats.org/officeDocument/2006/relationships/hyperlink" Target="http://blogs.msdn.com/sdl/" TargetMode="External"/><Relationship Id="rId9" Type="http://schemas.openxmlformats.org/officeDocument/2006/relationships/image" Target="../media/image19.png"/></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Nancy Mead</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424775666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4"/>
          <p:cNvSpPr>
            <a:spLocks noGrp="1" noChangeArrowheads="1"/>
          </p:cNvSpPr>
          <p:nvPr>
            <p:ph type="title"/>
          </p:nvPr>
        </p:nvSpPr>
        <p:spPr/>
        <p:txBody>
          <a:bodyPr/>
          <a:lstStyle/>
          <a:p>
            <a:r>
              <a:rPr lang="en-US" dirty="0" smtClean="0"/>
              <a:t>What</a:t>
            </a:r>
          </a:p>
        </p:txBody>
      </p:sp>
      <p:sp>
        <p:nvSpPr>
          <p:cNvPr id="6" name="Content Placeholder 5"/>
          <p:cNvSpPr>
            <a:spLocks noGrp="1"/>
          </p:cNvSpPr>
          <p:nvPr>
            <p:ph idx="1"/>
          </p:nvPr>
        </p:nvSpPr>
        <p:spPr/>
        <p:txBody>
          <a:bodyPr/>
          <a:lstStyle/>
          <a:p>
            <a:r>
              <a:rPr lang="en-US" dirty="0" smtClean="0"/>
              <a:t>Consider, document, and discuss security in a structured way</a:t>
            </a:r>
          </a:p>
          <a:p>
            <a:r>
              <a:rPr lang="en-US" dirty="0" smtClean="0"/>
              <a:t>Threat model and document</a:t>
            </a:r>
          </a:p>
          <a:p>
            <a:pPr lvl="1"/>
            <a:r>
              <a:rPr lang="en-US" dirty="0" smtClean="0"/>
              <a:t>The product as a whole</a:t>
            </a:r>
          </a:p>
          <a:p>
            <a:pPr lvl="1"/>
            <a:r>
              <a:rPr lang="en-US" dirty="0" smtClean="0"/>
              <a:t>The security-relevant features</a:t>
            </a:r>
          </a:p>
          <a:p>
            <a:pPr lvl="1"/>
            <a:r>
              <a:rPr lang="en-US" dirty="0" smtClean="0"/>
              <a:t>The attack surfaces</a:t>
            </a:r>
          </a:p>
          <a:p>
            <a:r>
              <a:rPr lang="en-US" dirty="0" smtClean="0"/>
              <a:t>Assurance that threat modeling has been done well</a:t>
            </a:r>
            <a:endParaRPr lang="en-US" dirty="0"/>
          </a:p>
        </p:txBody>
      </p:sp>
    </p:spTree>
    <p:extLst>
      <p:ext uri="{BB962C8B-B14F-4D97-AF65-F5344CB8AC3E}">
        <p14:creationId xmlns:p14="http://schemas.microsoft.com/office/powerpoint/2010/main" val="112769910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43" name="Rectangle 97"/>
          <p:cNvSpPr>
            <a:spLocks noGrp="1" noChangeArrowheads="1"/>
          </p:cNvSpPr>
          <p:nvPr>
            <p:ph type="title"/>
          </p:nvPr>
        </p:nvSpPr>
        <p:spPr/>
        <p:txBody>
          <a:bodyPr/>
          <a:lstStyle/>
          <a:p>
            <a:r>
              <a:rPr lang="en-US" dirty="0" smtClean="0"/>
              <a:t>Why</a:t>
            </a:r>
          </a:p>
        </p:txBody>
      </p:sp>
      <p:sp>
        <p:nvSpPr>
          <p:cNvPr id="2" name="Content Placeholder 1"/>
          <p:cNvSpPr>
            <a:spLocks noGrp="1"/>
          </p:cNvSpPr>
          <p:nvPr>
            <p:ph idx="1"/>
          </p:nvPr>
        </p:nvSpPr>
        <p:spPr/>
        <p:txBody>
          <a:bodyPr/>
          <a:lstStyle/>
          <a:p>
            <a:r>
              <a:rPr lang="en-US" dirty="0" smtClean="0"/>
              <a:t>Produce software that’s secure by design</a:t>
            </a:r>
          </a:p>
          <a:p>
            <a:pPr lvl="1"/>
            <a:r>
              <a:rPr lang="en-US" dirty="0" smtClean="0"/>
              <a:t>Improve designs the same way we’ve improved code</a:t>
            </a:r>
          </a:p>
          <a:p>
            <a:r>
              <a:rPr lang="en-US" dirty="0" smtClean="0"/>
              <a:t>Because attackers think differently</a:t>
            </a:r>
          </a:p>
          <a:p>
            <a:pPr lvl="1"/>
            <a:r>
              <a:rPr lang="en-US" dirty="0" smtClean="0"/>
              <a:t>Creator blindness/new perspective</a:t>
            </a:r>
          </a:p>
          <a:p>
            <a:r>
              <a:rPr lang="en-US" dirty="0" smtClean="0"/>
              <a:t>Allow you to predictably and effectively</a:t>
            </a:r>
            <a:br>
              <a:rPr lang="en-US" dirty="0" smtClean="0"/>
            </a:br>
            <a:r>
              <a:rPr lang="en-US" dirty="0" smtClean="0"/>
              <a:t>find security problems early in the process</a:t>
            </a:r>
            <a:endParaRPr lang="en-US" dirty="0"/>
          </a:p>
        </p:txBody>
      </p:sp>
    </p:spTree>
    <p:extLst>
      <p:ext uri="{BB962C8B-B14F-4D97-AF65-F5344CB8AC3E}">
        <p14:creationId xmlns:p14="http://schemas.microsoft.com/office/powerpoint/2010/main" val="87545376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How to Threat Model</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39686349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ounded Rectangle 40"/>
          <p:cNvSpPr/>
          <p:nvPr/>
        </p:nvSpPr>
        <p:spPr>
          <a:xfrm>
            <a:off x="152400" y="466725"/>
            <a:ext cx="8229600" cy="5857875"/>
          </a:xfrm>
          <a:prstGeom prst="roundRect">
            <a:avLst>
              <a:gd name="adj" fmla="val 9041"/>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solidFill>
                <a:schemeClr val="tx2">
                  <a:lumMod val="60000"/>
                  <a:lumOff val="40000"/>
                </a:schemeClr>
              </a:solidFill>
            </a:endParaRPr>
          </a:p>
        </p:txBody>
      </p:sp>
      <p:grpSp>
        <p:nvGrpSpPr>
          <p:cNvPr id="37" name="Group 36"/>
          <p:cNvGrpSpPr/>
          <p:nvPr/>
        </p:nvGrpSpPr>
        <p:grpSpPr>
          <a:xfrm>
            <a:off x="584427" y="343808"/>
            <a:ext cx="7445375" cy="5810250"/>
            <a:chOff x="858838" y="500063"/>
            <a:chExt cx="7445375" cy="5810250"/>
          </a:xfrm>
        </p:grpSpPr>
        <p:graphicFrame>
          <p:nvGraphicFramePr>
            <p:cNvPr id="1029" name="Object 12"/>
            <p:cNvGraphicFramePr>
              <a:graphicFrameLocks noChangeAspect="1"/>
            </p:cNvGraphicFramePr>
            <p:nvPr>
              <p:extLst>
                <p:ext uri="{D42A27DB-BD31-4B8C-83A1-F6EECF244321}">
                  <p14:modId xmlns:p14="http://schemas.microsoft.com/office/powerpoint/2010/main" val="3715365223"/>
                </p:ext>
              </p:extLst>
            </p:nvPr>
          </p:nvGraphicFramePr>
          <p:xfrm>
            <a:off x="858838" y="500063"/>
            <a:ext cx="7445375" cy="5810250"/>
          </p:xfrm>
          <a:graphic>
            <a:graphicData uri="http://schemas.openxmlformats.org/presentationml/2006/ole">
              <mc:AlternateContent xmlns:mc="http://schemas.openxmlformats.org/markup-compatibility/2006">
                <mc:Choice xmlns:v="urn:schemas-microsoft-com:vml" Requires="v">
                  <p:oleObj spid="_x0000_s3087" name="Visio" r:id="rId4" imgW="9416915" imgH="7349787" progId="Visio.Drawing.11">
                    <p:embed/>
                  </p:oleObj>
                </mc:Choice>
                <mc:Fallback>
                  <p:oleObj name="Visio" r:id="rId4" imgW="9416915" imgH="7349787" progId="Visio.Drawing.11">
                    <p:embed/>
                    <p:pic>
                      <p:nvPicPr>
                        <p:cNvPr id="0" name=""/>
                        <p:cNvPicPr>
                          <a:picLocks noChangeAspect="1" noChangeArrowheads="1"/>
                        </p:cNvPicPr>
                        <p:nvPr/>
                      </p:nvPicPr>
                      <p:blipFill>
                        <a:blip r:embed="rId5">
                          <a:lum bright="100000"/>
                        </a:blip>
                        <a:srcRect/>
                        <a:stretch>
                          <a:fillRect/>
                        </a:stretch>
                      </p:blipFill>
                      <p:spPr bwMode="auto">
                        <a:xfrm>
                          <a:off x="858838" y="500063"/>
                          <a:ext cx="7445375" cy="581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2"/>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TextBox 10"/>
            <p:cNvSpPr txBox="1"/>
            <p:nvPr/>
          </p:nvSpPr>
          <p:spPr>
            <a:xfrm>
              <a:off x="7620000" y="990600"/>
              <a:ext cx="513282" cy="400110"/>
            </a:xfrm>
            <a:prstGeom prst="rect">
              <a:avLst/>
            </a:prstGeom>
            <a:noFill/>
          </p:spPr>
          <p:txBody>
            <a:bodyPr wrap="square" rtlCol="0">
              <a:spAutoFit/>
            </a:bodyPr>
            <a:lstStyle/>
            <a:p>
              <a:pPr algn="ctr"/>
              <a:r>
                <a:rPr lang="en-US" sz="1000" dirty="0" smtClean="0">
                  <a:latin typeface="+mn-lt"/>
                </a:rPr>
                <a:t>SSDP</a:t>
              </a:r>
            </a:p>
            <a:p>
              <a:pPr algn="ctr"/>
              <a:r>
                <a:rPr lang="en-US" sz="1000" dirty="0" smtClean="0">
                  <a:solidFill>
                    <a:srgbClr val="0070C0"/>
                  </a:solidFill>
                  <a:latin typeface="+mn-lt"/>
                </a:rPr>
                <a:t>10</a:t>
              </a:r>
              <a:endParaRPr lang="en-US" sz="1000" dirty="0">
                <a:solidFill>
                  <a:srgbClr val="0070C0"/>
                </a:solidFill>
                <a:latin typeface="+mn-lt"/>
              </a:endParaRPr>
            </a:p>
          </p:txBody>
        </p:sp>
        <p:sp>
          <p:nvSpPr>
            <p:cNvPr id="12" name="TextBox 11"/>
            <p:cNvSpPr txBox="1"/>
            <p:nvPr/>
          </p:nvSpPr>
          <p:spPr>
            <a:xfrm>
              <a:off x="7515224" y="3324225"/>
              <a:ext cx="638175" cy="615553"/>
            </a:xfrm>
            <a:prstGeom prst="rect">
              <a:avLst/>
            </a:prstGeom>
            <a:noFill/>
          </p:spPr>
          <p:txBody>
            <a:bodyPr wrap="square" rtlCol="0">
              <a:spAutoFit/>
            </a:bodyPr>
            <a:lstStyle/>
            <a:p>
              <a:pPr algn="ctr">
                <a:lnSpc>
                  <a:spcPct val="85000"/>
                </a:lnSpc>
              </a:pPr>
              <a:r>
                <a:rPr lang="en-US" sz="1000" dirty="0" smtClean="0">
                  <a:latin typeface="+mn-lt"/>
                </a:rPr>
                <a:t>Remote</a:t>
              </a:r>
            </a:p>
            <a:p>
              <a:pPr algn="ctr">
                <a:lnSpc>
                  <a:spcPct val="85000"/>
                </a:lnSpc>
              </a:pPr>
              <a:r>
                <a:rPr lang="en-US" sz="1000" dirty="0" smtClean="0">
                  <a:latin typeface="+mn-lt"/>
                </a:rPr>
                <a:t>Castle</a:t>
              </a:r>
            </a:p>
            <a:p>
              <a:pPr algn="ctr">
                <a:lnSpc>
                  <a:spcPct val="85000"/>
                </a:lnSpc>
              </a:pPr>
              <a:r>
                <a:rPr lang="en-US" sz="1000" dirty="0" smtClean="0">
                  <a:latin typeface="+mn-lt"/>
                </a:rPr>
                <a:t>Service</a:t>
              </a:r>
            </a:p>
            <a:p>
              <a:pPr algn="ctr">
                <a:lnSpc>
                  <a:spcPct val="85000"/>
                </a:lnSpc>
              </a:pPr>
              <a:r>
                <a:rPr lang="en-US" sz="1000" dirty="0" smtClean="0">
                  <a:solidFill>
                    <a:srgbClr val="0070C0"/>
                  </a:solidFill>
                  <a:latin typeface="+mn-lt"/>
                </a:rPr>
                <a:t>9</a:t>
              </a:r>
              <a:endParaRPr lang="en-US" sz="1000" dirty="0">
                <a:solidFill>
                  <a:srgbClr val="0070C0"/>
                </a:solidFill>
                <a:latin typeface="+mn-lt"/>
              </a:endParaRPr>
            </a:p>
          </p:txBody>
        </p:sp>
        <p:sp>
          <p:nvSpPr>
            <p:cNvPr id="15" name="TextBox 14"/>
            <p:cNvSpPr txBox="1"/>
            <p:nvPr/>
          </p:nvSpPr>
          <p:spPr>
            <a:xfrm>
              <a:off x="5572124" y="1066800"/>
              <a:ext cx="638175" cy="353943"/>
            </a:xfrm>
            <a:prstGeom prst="rect">
              <a:avLst/>
            </a:prstGeom>
            <a:noFill/>
          </p:spPr>
          <p:txBody>
            <a:bodyPr wrap="square" rtlCol="0">
              <a:spAutoFit/>
            </a:bodyPr>
            <a:lstStyle/>
            <a:p>
              <a:pPr algn="ctr">
                <a:lnSpc>
                  <a:spcPct val="85000"/>
                </a:lnSpc>
              </a:pPr>
              <a:r>
                <a:rPr lang="en-US" sz="1000" dirty="0" smtClean="0">
                  <a:latin typeface="+mn-lt"/>
                </a:rPr>
                <a:t>SSDP</a:t>
              </a:r>
            </a:p>
            <a:p>
              <a:pPr algn="ctr">
                <a:lnSpc>
                  <a:spcPct val="85000"/>
                </a:lnSpc>
              </a:pPr>
              <a:r>
                <a:rPr lang="en-US" sz="1000" dirty="0" smtClean="0">
                  <a:solidFill>
                    <a:srgbClr val="0070C0"/>
                  </a:solidFill>
                  <a:latin typeface="+mn-lt"/>
                </a:rPr>
                <a:t>8</a:t>
              </a:r>
              <a:endParaRPr lang="en-US" sz="1000" dirty="0">
                <a:solidFill>
                  <a:srgbClr val="0070C0"/>
                </a:solidFill>
                <a:latin typeface="+mn-lt"/>
              </a:endParaRPr>
            </a:p>
          </p:txBody>
        </p:sp>
        <p:sp>
          <p:nvSpPr>
            <p:cNvPr id="16" name="TextBox 15"/>
            <p:cNvSpPr txBox="1"/>
            <p:nvPr/>
          </p:nvSpPr>
          <p:spPr>
            <a:xfrm>
              <a:off x="4400549" y="3371850"/>
              <a:ext cx="638175" cy="484748"/>
            </a:xfrm>
            <a:prstGeom prst="rect">
              <a:avLst/>
            </a:prstGeom>
            <a:noFill/>
          </p:spPr>
          <p:txBody>
            <a:bodyPr wrap="square" rtlCol="0">
              <a:spAutoFit/>
            </a:bodyPr>
            <a:lstStyle/>
            <a:p>
              <a:pPr algn="ctr">
                <a:lnSpc>
                  <a:spcPct val="85000"/>
                </a:lnSpc>
              </a:pPr>
              <a:r>
                <a:rPr lang="en-US" sz="1000" dirty="0" smtClean="0">
                  <a:latin typeface="+mn-lt"/>
                </a:rPr>
                <a:t>Castle</a:t>
              </a:r>
            </a:p>
            <a:p>
              <a:pPr algn="ctr">
                <a:lnSpc>
                  <a:spcPct val="85000"/>
                </a:lnSpc>
              </a:pPr>
              <a:r>
                <a:rPr lang="en-US" sz="1000" dirty="0" smtClean="0">
                  <a:latin typeface="+mn-lt"/>
                </a:rPr>
                <a:t>Service</a:t>
              </a:r>
            </a:p>
            <a:p>
              <a:pPr algn="ctr">
                <a:lnSpc>
                  <a:spcPct val="85000"/>
                </a:lnSpc>
              </a:pPr>
              <a:r>
                <a:rPr lang="en-US" sz="1000" dirty="0" smtClean="0">
                  <a:solidFill>
                    <a:srgbClr val="0070C0"/>
                  </a:solidFill>
                  <a:latin typeface="+mn-lt"/>
                </a:rPr>
                <a:t>8</a:t>
              </a:r>
              <a:endParaRPr lang="en-US" sz="1000" dirty="0">
                <a:solidFill>
                  <a:srgbClr val="0070C0"/>
                </a:solidFill>
                <a:latin typeface="+mn-lt"/>
              </a:endParaRPr>
            </a:p>
          </p:txBody>
        </p:sp>
        <p:sp>
          <p:nvSpPr>
            <p:cNvPr id="17" name="TextBox 16"/>
            <p:cNvSpPr txBox="1"/>
            <p:nvPr/>
          </p:nvSpPr>
          <p:spPr>
            <a:xfrm>
              <a:off x="2314575" y="3095625"/>
              <a:ext cx="885825" cy="484748"/>
            </a:xfrm>
            <a:prstGeom prst="rect">
              <a:avLst/>
            </a:prstGeom>
            <a:noFill/>
          </p:spPr>
          <p:txBody>
            <a:bodyPr wrap="square" rtlCol="0">
              <a:spAutoFit/>
            </a:bodyPr>
            <a:lstStyle/>
            <a:p>
              <a:pPr algn="ctr">
                <a:lnSpc>
                  <a:spcPct val="85000"/>
                </a:lnSpc>
              </a:pPr>
              <a:r>
                <a:rPr lang="en-US" sz="1000" spc="-100" dirty="0" smtClean="0">
                  <a:latin typeface="+mn-lt"/>
                </a:rPr>
                <a:t>Explorer</a:t>
              </a:r>
            </a:p>
            <a:p>
              <a:pPr algn="ctr">
                <a:lnSpc>
                  <a:spcPct val="85000"/>
                </a:lnSpc>
              </a:pPr>
              <a:r>
                <a:rPr lang="en-US" sz="1000" spc="-100" dirty="0" smtClean="0">
                  <a:latin typeface="+mn-lt"/>
                </a:rPr>
                <a:t>(or rundl132)</a:t>
              </a:r>
            </a:p>
            <a:p>
              <a:pPr algn="ctr">
                <a:lnSpc>
                  <a:spcPct val="85000"/>
                </a:lnSpc>
              </a:pPr>
              <a:r>
                <a:rPr lang="en-US" sz="1000" spc="-100" dirty="0" smtClean="0">
                  <a:solidFill>
                    <a:srgbClr val="0070C0"/>
                  </a:solidFill>
                  <a:latin typeface="+mn-lt"/>
                </a:rPr>
                <a:t>2</a:t>
              </a:r>
              <a:endParaRPr lang="en-US" sz="1000" spc="-100" dirty="0">
                <a:solidFill>
                  <a:srgbClr val="0070C0"/>
                </a:solidFill>
                <a:latin typeface="+mn-lt"/>
              </a:endParaRPr>
            </a:p>
          </p:txBody>
        </p:sp>
        <p:sp>
          <p:nvSpPr>
            <p:cNvPr id="18" name="TextBox 17"/>
            <p:cNvSpPr txBox="1"/>
            <p:nvPr/>
          </p:nvSpPr>
          <p:spPr>
            <a:xfrm>
              <a:off x="885824" y="3105150"/>
              <a:ext cx="638175" cy="484748"/>
            </a:xfrm>
            <a:prstGeom prst="rect">
              <a:avLst/>
            </a:prstGeom>
            <a:noFill/>
          </p:spPr>
          <p:txBody>
            <a:bodyPr wrap="square" rtlCol="0">
              <a:spAutoFit/>
            </a:bodyPr>
            <a:lstStyle/>
            <a:p>
              <a:pPr algn="ctr">
                <a:lnSpc>
                  <a:spcPct val="85000"/>
                </a:lnSpc>
              </a:pPr>
              <a:r>
                <a:rPr lang="en-US" sz="1000" dirty="0" smtClean="0">
                  <a:latin typeface="+mn-lt"/>
                </a:rPr>
                <a:t>Local User</a:t>
              </a:r>
            </a:p>
            <a:p>
              <a:pPr algn="ctr">
                <a:lnSpc>
                  <a:spcPct val="85000"/>
                </a:lnSpc>
              </a:pPr>
              <a:r>
                <a:rPr lang="en-US" sz="1000" dirty="0" smtClean="0">
                  <a:solidFill>
                    <a:srgbClr val="0070C0"/>
                  </a:solidFill>
                  <a:latin typeface="+mn-lt"/>
                </a:rPr>
                <a:t>1</a:t>
              </a:r>
              <a:endParaRPr lang="en-US" sz="1000" dirty="0">
                <a:solidFill>
                  <a:srgbClr val="0070C0"/>
                </a:solidFill>
                <a:latin typeface="+mn-lt"/>
              </a:endParaRPr>
            </a:p>
          </p:txBody>
        </p:sp>
        <p:sp>
          <p:nvSpPr>
            <p:cNvPr id="19" name="TextBox 18"/>
            <p:cNvSpPr txBox="1"/>
            <p:nvPr/>
          </p:nvSpPr>
          <p:spPr>
            <a:xfrm>
              <a:off x="2990849" y="4724400"/>
              <a:ext cx="638175" cy="353943"/>
            </a:xfrm>
            <a:prstGeom prst="rect">
              <a:avLst/>
            </a:prstGeom>
            <a:noFill/>
          </p:spPr>
          <p:txBody>
            <a:bodyPr wrap="square" rtlCol="0">
              <a:spAutoFit/>
            </a:bodyPr>
            <a:lstStyle/>
            <a:p>
              <a:pPr algn="ctr">
                <a:lnSpc>
                  <a:spcPct val="85000"/>
                </a:lnSpc>
              </a:pPr>
              <a:r>
                <a:rPr lang="en-US" sz="1000" dirty="0" smtClean="0">
                  <a:latin typeface="+mn-lt"/>
                </a:rPr>
                <a:t>Shacct</a:t>
              </a:r>
            </a:p>
            <a:p>
              <a:pPr algn="ctr">
                <a:lnSpc>
                  <a:spcPct val="85000"/>
                </a:lnSpc>
              </a:pPr>
              <a:r>
                <a:rPr lang="en-US" sz="1000" dirty="0" smtClean="0">
                  <a:solidFill>
                    <a:srgbClr val="0070C0"/>
                  </a:solidFill>
                  <a:latin typeface="+mn-lt"/>
                </a:rPr>
                <a:t>4</a:t>
              </a:r>
              <a:endParaRPr lang="en-US" sz="1000" dirty="0">
                <a:solidFill>
                  <a:srgbClr val="0070C0"/>
                </a:solidFill>
                <a:latin typeface="+mn-lt"/>
              </a:endParaRPr>
            </a:p>
          </p:txBody>
        </p:sp>
        <p:sp>
          <p:nvSpPr>
            <p:cNvPr id="20" name="TextBox 19"/>
            <p:cNvSpPr txBox="1"/>
            <p:nvPr/>
          </p:nvSpPr>
          <p:spPr>
            <a:xfrm>
              <a:off x="2600326" y="5400675"/>
              <a:ext cx="695324" cy="353943"/>
            </a:xfrm>
            <a:prstGeom prst="rect">
              <a:avLst/>
            </a:prstGeom>
            <a:noFill/>
          </p:spPr>
          <p:txBody>
            <a:bodyPr wrap="square" rtlCol="0">
              <a:spAutoFit/>
            </a:bodyPr>
            <a:lstStyle/>
            <a:p>
              <a:pPr algn="ctr">
                <a:lnSpc>
                  <a:spcPct val="85000"/>
                </a:lnSpc>
              </a:pPr>
              <a:r>
                <a:rPr lang="en-US" sz="1000" spc="-80" dirty="0" smtClean="0">
                  <a:latin typeface="+mn-lt"/>
                </a:rPr>
                <a:t>Set acct info</a:t>
              </a:r>
              <a:endParaRPr lang="en-US" sz="1000" spc="-80" dirty="0">
                <a:solidFill>
                  <a:srgbClr val="0070C0"/>
                </a:solidFill>
                <a:latin typeface="+mn-lt"/>
              </a:endParaRPr>
            </a:p>
          </p:txBody>
        </p:sp>
        <p:sp>
          <p:nvSpPr>
            <p:cNvPr id="21" name="TextBox 20"/>
            <p:cNvSpPr txBox="1"/>
            <p:nvPr/>
          </p:nvSpPr>
          <p:spPr>
            <a:xfrm>
              <a:off x="3295651" y="5343525"/>
              <a:ext cx="695324" cy="353943"/>
            </a:xfrm>
            <a:prstGeom prst="rect">
              <a:avLst/>
            </a:prstGeom>
            <a:noFill/>
          </p:spPr>
          <p:txBody>
            <a:bodyPr wrap="square" rtlCol="0">
              <a:spAutoFit/>
            </a:bodyPr>
            <a:lstStyle/>
            <a:p>
              <a:pPr algn="ctr">
                <a:lnSpc>
                  <a:spcPct val="85000"/>
                </a:lnSpc>
              </a:pPr>
              <a:r>
                <a:rPr lang="en-US" sz="1000" spc="-80" dirty="0" smtClean="0">
                  <a:latin typeface="+mn-lt"/>
                </a:rPr>
                <a:t>Get acct info</a:t>
              </a:r>
              <a:endParaRPr lang="en-US" sz="1000" spc="-80" dirty="0">
                <a:solidFill>
                  <a:srgbClr val="0070C0"/>
                </a:solidFill>
                <a:latin typeface="+mn-lt"/>
              </a:endParaRPr>
            </a:p>
          </p:txBody>
        </p:sp>
        <p:sp>
          <p:nvSpPr>
            <p:cNvPr id="22" name="TextBox 21"/>
            <p:cNvSpPr txBox="1"/>
            <p:nvPr/>
          </p:nvSpPr>
          <p:spPr>
            <a:xfrm>
              <a:off x="3762375" y="4200525"/>
              <a:ext cx="819150" cy="223138"/>
            </a:xfrm>
            <a:prstGeom prst="rect">
              <a:avLst/>
            </a:prstGeom>
            <a:noFill/>
          </p:spPr>
          <p:txBody>
            <a:bodyPr wrap="square" rtlCol="0">
              <a:spAutoFit/>
            </a:bodyPr>
            <a:lstStyle/>
            <a:p>
              <a:pPr algn="ctr">
                <a:lnSpc>
                  <a:spcPct val="85000"/>
                </a:lnSpc>
              </a:pPr>
              <a:r>
                <a:rPr lang="en-US" sz="1000" spc="-80" dirty="0" smtClean="0">
                  <a:latin typeface="+mn-lt"/>
                </a:rPr>
                <a:t>Get acct info</a:t>
              </a:r>
              <a:endParaRPr lang="en-US" sz="1000" spc="-80" dirty="0">
                <a:solidFill>
                  <a:srgbClr val="0070C0"/>
                </a:solidFill>
                <a:latin typeface="+mn-lt"/>
              </a:endParaRPr>
            </a:p>
          </p:txBody>
        </p:sp>
        <p:sp>
          <p:nvSpPr>
            <p:cNvPr id="23" name="TextBox 22"/>
            <p:cNvSpPr txBox="1"/>
            <p:nvPr/>
          </p:nvSpPr>
          <p:spPr>
            <a:xfrm>
              <a:off x="3581400" y="3924300"/>
              <a:ext cx="819150" cy="223138"/>
            </a:xfrm>
            <a:prstGeom prst="rect">
              <a:avLst/>
            </a:prstGeom>
            <a:noFill/>
          </p:spPr>
          <p:txBody>
            <a:bodyPr wrap="square" rtlCol="0">
              <a:spAutoFit/>
            </a:bodyPr>
            <a:lstStyle/>
            <a:p>
              <a:pPr algn="ctr">
                <a:lnSpc>
                  <a:spcPct val="85000"/>
                </a:lnSpc>
              </a:pPr>
              <a:r>
                <a:rPr lang="en-US" sz="1000" spc="-80" dirty="0" smtClean="0">
                  <a:latin typeface="+mn-lt"/>
                </a:rPr>
                <a:t>Set acct info</a:t>
              </a:r>
              <a:endParaRPr lang="en-US" sz="1000" spc="-80" dirty="0">
                <a:solidFill>
                  <a:srgbClr val="0070C0"/>
                </a:solidFill>
                <a:latin typeface="+mn-lt"/>
              </a:endParaRPr>
            </a:p>
          </p:txBody>
        </p:sp>
        <p:sp>
          <p:nvSpPr>
            <p:cNvPr id="24" name="TextBox 23"/>
            <p:cNvSpPr txBox="1"/>
            <p:nvPr/>
          </p:nvSpPr>
          <p:spPr>
            <a:xfrm>
              <a:off x="3324225" y="3476625"/>
              <a:ext cx="819150" cy="223138"/>
            </a:xfrm>
            <a:prstGeom prst="rect">
              <a:avLst/>
            </a:prstGeom>
            <a:noFill/>
          </p:spPr>
          <p:txBody>
            <a:bodyPr wrap="square" rtlCol="0">
              <a:spAutoFit/>
            </a:bodyPr>
            <a:lstStyle/>
            <a:p>
              <a:pPr algn="ctr">
                <a:lnSpc>
                  <a:spcPct val="85000"/>
                </a:lnSpc>
              </a:pPr>
              <a:r>
                <a:rPr lang="en-US" sz="1000" spc="-80" dirty="0" smtClean="0">
                  <a:latin typeface="+mn-lt"/>
                </a:rPr>
                <a:t>Feedback</a:t>
              </a:r>
              <a:endParaRPr lang="en-US" sz="1000" spc="-80" dirty="0">
                <a:solidFill>
                  <a:srgbClr val="0070C0"/>
                </a:solidFill>
                <a:latin typeface="+mn-lt"/>
              </a:endParaRPr>
            </a:p>
          </p:txBody>
        </p:sp>
        <p:sp>
          <p:nvSpPr>
            <p:cNvPr id="25" name="TextBox 24"/>
            <p:cNvSpPr txBox="1"/>
            <p:nvPr/>
          </p:nvSpPr>
          <p:spPr>
            <a:xfrm>
              <a:off x="3409950" y="3105150"/>
              <a:ext cx="819150" cy="353943"/>
            </a:xfrm>
            <a:prstGeom prst="rect">
              <a:avLst/>
            </a:prstGeom>
            <a:noFill/>
          </p:spPr>
          <p:txBody>
            <a:bodyPr wrap="square" rtlCol="0">
              <a:spAutoFit/>
            </a:bodyPr>
            <a:lstStyle/>
            <a:p>
              <a:pPr algn="ctr">
                <a:lnSpc>
                  <a:spcPct val="85000"/>
                </a:lnSpc>
              </a:pPr>
              <a:r>
                <a:rPr lang="en-US" sz="1000" spc="-80" dirty="0" smtClean="0">
                  <a:latin typeface="+mn-lt"/>
                </a:rPr>
                <a:t>Manage</a:t>
              </a:r>
            </a:p>
            <a:p>
              <a:pPr algn="ctr">
                <a:lnSpc>
                  <a:spcPct val="85000"/>
                </a:lnSpc>
              </a:pPr>
              <a:r>
                <a:rPr lang="en-US" sz="1000" spc="-80" dirty="0" smtClean="0">
                  <a:latin typeface="+mn-lt"/>
                </a:rPr>
                <a:t>Castle</a:t>
              </a:r>
              <a:endParaRPr lang="en-US" sz="1000" spc="-80" dirty="0">
                <a:latin typeface="+mn-lt"/>
              </a:endParaRPr>
            </a:p>
          </p:txBody>
        </p:sp>
        <p:sp>
          <p:nvSpPr>
            <p:cNvPr id="26" name="TextBox 25"/>
            <p:cNvSpPr txBox="1"/>
            <p:nvPr/>
          </p:nvSpPr>
          <p:spPr>
            <a:xfrm>
              <a:off x="2657475" y="2247900"/>
              <a:ext cx="819150" cy="353943"/>
            </a:xfrm>
            <a:prstGeom prst="rect">
              <a:avLst/>
            </a:prstGeom>
            <a:noFill/>
          </p:spPr>
          <p:txBody>
            <a:bodyPr wrap="square" rtlCol="0">
              <a:spAutoFit/>
            </a:bodyPr>
            <a:lstStyle/>
            <a:p>
              <a:pPr algn="ctr">
                <a:lnSpc>
                  <a:spcPct val="85000"/>
                </a:lnSpc>
              </a:pPr>
              <a:r>
                <a:rPr lang="en-US" sz="1000" spc="-80" dirty="0" smtClean="0">
                  <a:latin typeface="+mn-lt"/>
                </a:rPr>
                <a:t>Read</a:t>
              </a:r>
            </a:p>
            <a:p>
              <a:pPr algn="ctr">
                <a:lnSpc>
                  <a:spcPct val="85000"/>
                </a:lnSpc>
              </a:pPr>
              <a:r>
                <a:rPr lang="en-US" sz="1000" spc="-80" dirty="0" smtClean="0">
                  <a:latin typeface="+mn-lt"/>
                </a:rPr>
                <a:t>Castle info</a:t>
              </a:r>
              <a:endParaRPr lang="en-US" sz="1000" spc="-80" dirty="0">
                <a:latin typeface="+mn-lt"/>
              </a:endParaRPr>
            </a:p>
          </p:txBody>
        </p:sp>
        <p:sp>
          <p:nvSpPr>
            <p:cNvPr id="27" name="TextBox 26"/>
            <p:cNvSpPr txBox="1"/>
            <p:nvPr/>
          </p:nvSpPr>
          <p:spPr>
            <a:xfrm>
              <a:off x="3409950" y="1943100"/>
              <a:ext cx="819150" cy="353943"/>
            </a:xfrm>
            <a:prstGeom prst="rect">
              <a:avLst/>
            </a:prstGeom>
            <a:noFill/>
          </p:spPr>
          <p:txBody>
            <a:bodyPr wrap="square" rtlCol="0">
              <a:spAutoFit/>
            </a:bodyPr>
            <a:lstStyle/>
            <a:p>
              <a:pPr algn="ctr">
                <a:lnSpc>
                  <a:spcPct val="85000"/>
                </a:lnSpc>
              </a:pPr>
              <a:r>
                <a:rPr lang="en-US" sz="1000" spc="-80" dirty="0" smtClean="0">
                  <a:latin typeface="+mn-lt"/>
                </a:rPr>
                <a:t>Cache Castle</a:t>
              </a:r>
            </a:p>
            <a:p>
              <a:pPr algn="ctr">
                <a:lnSpc>
                  <a:spcPct val="85000"/>
                </a:lnSpc>
              </a:pPr>
              <a:r>
                <a:rPr lang="en-US" sz="1000" spc="-80" dirty="0" smtClean="0">
                  <a:latin typeface="+mn-lt"/>
                </a:rPr>
                <a:t>info</a:t>
              </a:r>
              <a:endParaRPr lang="en-US" sz="1000" spc="-80" dirty="0">
                <a:latin typeface="+mn-lt"/>
              </a:endParaRPr>
            </a:p>
          </p:txBody>
        </p:sp>
        <p:sp>
          <p:nvSpPr>
            <p:cNvPr id="28" name="TextBox 27"/>
            <p:cNvSpPr txBox="1"/>
            <p:nvPr/>
          </p:nvSpPr>
          <p:spPr>
            <a:xfrm>
              <a:off x="4219575" y="1428750"/>
              <a:ext cx="819150" cy="353943"/>
            </a:xfrm>
            <a:prstGeom prst="rect">
              <a:avLst/>
            </a:prstGeom>
            <a:noFill/>
          </p:spPr>
          <p:txBody>
            <a:bodyPr wrap="square" rtlCol="0">
              <a:spAutoFit/>
            </a:bodyPr>
            <a:lstStyle/>
            <a:p>
              <a:pPr algn="ctr">
                <a:lnSpc>
                  <a:spcPct val="85000"/>
                </a:lnSpc>
              </a:pPr>
              <a:r>
                <a:rPr lang="en-US" sz="1000" spc="-80" dirty="0" smtClean="0">
                  <a:latin typeface="+mn-lt"/>
                </a:rPr>
                <a:t>Get version</a:t>
              </a:r>
            </a:p>
            <a:p>
              <a:pPr algn="ctr">
                <a:lnSpc>
                  <a:spcPct val="85000"/>
                </a:lnSpc>
              </a:pPr>
              <a:r>
                <a:rPr lang="en-US" sz="1000" spc="-80" dirty="0" smtClean="0">
                  <a:latin typeface="+mn-lt"/>
                </a:rPr>
                <a:t>info</a:t>
              </a:r>
              <a:endParaRPr lang="en-US" sz="1000" spc="-80" dirty="0">
                <a:latin typeface="+mn-lt"/>
              </a:endParaRPr>
            </a:p>
          </p:txBody>
        </p:sp>
        <p:sp>
          <p:nvSpPr>
            <p:cNvPr id="29" name="TextBox 28"/>
            <p:cNvSpPr txBox="1"/>
            <p:nvPr/>
          </p:nvSpPr>
          <p:spPr>
            <a:xfrm>
              <a:off x="4657725" y="1828800"/>
              <a:ext cx="819150" cy="353943"/>
            </a:xfrm>
            <a:prstGeom prst="rect">
              <a:avLst/>
            </a:prstGeom>
            <a:noFill/>
          </p:spPr>
          <p:txBody>
            <a:bodyPr wrap="square" rtlCol="0">
              <a:spAutoFit/>
            </a:bodyPr>
            <a:lstStyle/>
            <a:p>
              <a:pPr algn="ctr">
                <a:lnSpc>
                  <a:spcPct val="85000"/>
                </a:lnSpc>
              </a:pPr>
              <a:r>
                <a:rPr lang="en-US" sz="1000" spc="-80" dirty="0" smtClean="0">
                  <a:latin typeface="+mn-lt"/>
                </a:rPr>
                <a:t>Set version</a:t>
              </a:r>
            </a:p>
            <a:p>
              <a:pPr algn="ctr">
                <a:lnSpc>
                  <a:spcPct val="85000"/>
                </a:lnSpc>
              </a:pPr>
              <a:r>
                <a:rPr lang="en-US" sz="1000" spc="-80" dirty="0" smtClean="0">
                  <a:latin typeface="+mn-lt"/>
                </a:rPr>
                <a:t>info</a:t>
              </a:r>
              <a:endParaRPr lang="en-US" sz="1000" spc="-80" dirty="0">
                <a:latin typeface="+mn-lt"/>
              </a:endParaRPr>
            </a:p>
          </p:txBody>
        </p:sp>
        <p:sp>
          <p:nvSpPr>
            <p:cNvPr id="30" name="TextBox 29"/>
            <p:cNvSpPr txBox="1"/>
            <p:nvPr/>
          </p:nvSpPr>
          <p:spPr>
            <a:xfrm>
              <a:off x="5391150" y="1971675"/>
              <a:ext cx="819150" cy="353943"/>
            </a:xfrm>
            <a:prstGeom prst="rect">
              <a:avLst/>
            </a:prstGeom>
            <a:noFill/>
          </p:spPr>
          <p:txBody>
            <a:bodyPr wrap="square" rtlCol="0">
              <a:spAutoFit/>
            </a:bodyPr>
            <a:lstStyle/>
            <a:p>
              <a:pPr algn="ctr">
                <a:lnSpc>
                  <a:spcPct val="85000"/>
                </a:lnSpc>
              </a:pPr>
              <a:r>
                <a:rPr lang="en-US" sz="1000" spc="-80" dirty="0" smtClean="0">
                  <a:latin typeface="+mn-lt"/>
                </a:rPr>
                <a:t>Query other</a:t>
              </a:r>
            </a:p>
            <a:p>
              <a:pPr algn="ctr">
                <a:lnSpc>
                  <a:spcPct val="85000"/>
                </a:lnSpc>
              </a:pPr>
              <a:r>
                <a:rPr lang="en-US" sz="1000" spc="-80" dirty="0" smtClean="0">
                  <a:latin typeface="+mn-lt"/>
                </a:rPr>
                <a:t>Castle info</a:t>
              </a:r>
              <a:endParaRPr lang="en-US" sz="1000" spc="-80" dirty="0">
                <a:latin typeface="+mn-lt"/>
              </a:endParaRPr>
            </a:p>
          </p:txBody>
        </p:sp>
        <p:sp>
          <p:nvSpPr>
            <p:cNvPr id="31" name="TextBox 30"/>
            <p:cNvSpPr txBox="1"/>
            <p:nvPr/>
          </p:nvSpPr>
          <p:spPr>
            <a:xfrm>
              <a:off x="5848350" y="2419350"/>
              <a:ext cx="819150" cy="353943"/>
            </a:xfrm>
            <a:prstGeom prst="rect">
              <a:avLst/>
            </a:prstGeom>
            <a:noFill/>
          </p:spPr>
          <p:txBody>
            <a:bodyPr wrap="square" rtlCol="0">
              <a:spAutoFit/>
            </a:bodyPr>
            <a:lstStyle/>
            <a:p>
              <a:pPr algn="ctr">
                <a:lnSpc>
                  <a:spcPct val="85000"/>
                </a:lnSpc>
              </a:pPr>
              <a:r>
                <a:rPr lang="en-US" sz="1000" spc="-80" dirty="0" smtClean="0">
                  <a:latin typeface="+mn-lt"/>
                </a:rPr>
                <a:t>Publish this</a:t>
              </a:r>
            </a:p>
            <a:p>
              <a:pPr algn="ctr">
                <a:lnSpc>
                  <a:spcPct val="85000"/>
                </a:lnSpc>
              </a:pPr>
              <a:r>
                <a:rPr lang="en-US" sz="1000" spc="-80" dirty="0" smtClean="0">
                  <a:latin typeface="+mn-lt"/>
                </a:rPr>
                <a:t>Castle info</a:t>
              </a:r>
              <a:endParaRPr lang="en-US" sz="1000" spc="-80" dirty="0">
                <a:latin typeface="+mn-lt"/>
              </a:endParaRPr>
            </a:p>
          </p:txBody>
        </p:sp>
        <p:sp>
          <p:nvSpPr>
            <p:cNvPr id="32" name="TextBox 31"/>
            <p:cNvSpPr txBox="1"/>
            <p:nvPr/>
          </p:nvSpPr>
          <p:spPr>
            <a:xfrm>
              <a:off x="5791200" y="3238500"/>
              <a:ext cx="933450" cy="353943"/>
            </a:xfrm>
            <a:prstGeom prst="rect">
              <a:avLst/>
            </a:prstGeom>
            <a:noFill/>
          </p:spPr>
          <p:txBody>
            <a:bodyPr wrap="square" rtlCol="0">
              <a:spAutoFit/>
            </a:bodyPr>
            <a:lstStyle/>
            <a:p>
              <a:pPr algn="ctr">
                <a:lnSpc>
                  <a:spcPct val="85000"/>
                </a:lnSpc>
              </a:pPr>
              <a:r>
                <a:rPr lang="en-US" sz="1000" spc="-80" dirty="0" smtClean="0">
                  <a:latin typeface="+mn-lt"/>
                </a:rPr>
                <a:t>Join, leave,</a:t>
              </a:r>
            </a:p>
            <a:p>
              <a:pPr algn="ctr">
                <a:lnSpc>
                  <a:spcPct val="85000"/>
                </a:lnSpc>
              </a:pPr>
              <a:r>
                <a:rPr lang="en-US" sz="1000" spc="-80" dirty="0" smtClean="0">
                  <a:latin typeface="+mn-lt"/>
                </a:rPr>
                <a:t>Set users props</a:t>
              </a:r>
              <a:endParaRPr lang="en-US" sz="1000" spc="-80" dirty="0">
                <a:latin typeface="+mn-lt"/>
              </a:endParaRPr>
            </a:p>
          </p:txBody>
        </p:sp>
        <p:sp>
          <p:nvSpPr>
            <p:cNvPr id="33" name="TextBox 32"/>
            <p:cNvSpPr txBox="1"/>
            <p:nvPr/>
          </p:nvSpPr>
          <p:spPr>
            <a:xfrm>
              <a:off x="5810250" y="3619500"/>
              <a:ext cx="1047749" cy="223138"/>
            </a:xfrm>
            <a:prstGeom prst="rect">
              <a:avLst/>
            </a:prstGeom>
            <a:noFill/>
          </p:spPr>
          <p:txBody>
            <a:bodyPr wrap="square" rtlCol="0">
              <a:spAutoFit/>
            </a:bodyPr>
            <a:lstStyle/>
            <a:p>
              <a:pPr algn="ctr">
                <a:lnSpc>
                  <a:spcPct val="85000"/>
                </a:lnSpc>
              </a:pPr>
              <a:r>
                <a:rPr lang="en-US" sz="1000" spc="-80" dirty="0" smtClean="0">
                  <a:latin typeface="+mn-lt"/>
                </a:rPr>
                <a:t>Query users props</a:t>
              </a:r>
              <a:endParaRPr lang="en-US" sz="1000" spc="-80" dirty="0">
                <a:latin typeface="+mn-lt"/>
              </a:endParaRPr>
            </a:p>
          </p:txBody>
        </p:sp>
        <p:sp>
          <p:nvSpPr>
            <p:cNvPr id="34" name="TextBox 33"/>
            <p:cNvSpPr txBox="1"/>
            <p:nvPr/>
          </p:nvSpPr>
          <p:spPr>
            <a:xfrm>
              <a:off x="5029200" y="4143375"/>
              <a:ext cx="819150" cy="353943"/>
            </a:xfrm>
            <a:prstGeom prst="rect">
              <a:avLst/>
            </a:prstGeom>
            <a:noFill/>
          </p:spPr>
          <p:txBody>
            <a:bodyPr wrap="square" rtlCol="0">
              <a:spAutoFit/>
            </a:bodyPr>
            <a:lstStyle/>
            <a:p>
              <a:pPr algn="ctr">
                <a:lnSpc>
                  <a:spcPct val="85000"/>
                </a:lnSpc>
              </a:pPr>
              <a:r>
                <a:rPr lang="en-US" sz="1000" spc="-80" dirty="0" smtClean="0">
                  <a:latin typeface="+mn-lt"/>
                </a:rPr>
                <a:t>Get machine</a:t>
              </a:r>
            </a:p>
            <a:p>
              <a:pPr algn="ctr">
                <a:lnSpc>
                  <a:spcPct val="85000"/>
                </a:lnSpc>
              </a:pPr>
              <a:r>
                <a:rPr lang="en-US" sz="1000" spc="-80" dirty="0" smtClean="0">
                  <a:latin typeface="+mn-lt"/>
                </a:rPr>
                <a:t>password</a:t>
              </a:r>
              <a:endParaRPr lang="en-US" sz="1000" spc="-80" dirty="0">
                <a:latin typeface="+mn-lt"/>
              </a:endParaRPr>
            </a:p>
          </p:txBody>
        </p:sp>
        <p:sp>
          <p:nvSpPr>
            <p:cNvPr id="35" name="TextBox 34"/>
            <p:cNvSpPr txBox="1"/>
            <p:nvPr/>
          </p:nvSpPr>
          <p:spPr>
            <a:xfrm>
              <a:off x="4562475" y="4533900"/>
              <a:ext cx="819150" cy="223138"/>
            </a:xfrm>
            <a:prstGeom prst="rect">
              <a:avLst/>
            </a:prstGeom>
            <a:noFill/>
          </p:spPr>
          <p:txBody>
            <a:bodyPr wrap="square" rtlCol="0">
              <a:spAutoFit/>
            </a:bodyPr>
            <a:lstStyle/>
            <a:p>
              <a:pPr algn="ctr">
                <a:lnSpc>
                  <a:spcPct val="85000"/>
                </a:lnSpc>
              </a:pPr>
              <a:r>
                <a:rPr lang="en-US" sz="1000" spc="-80" dirty="0" smtClean="0">
                  <a:latin typeface="+mn-lt"/>
                </a:rPr>
                <a:t>Set psswd</a:t>
              </a:r>
              <a:endParaRPr lang="en-US" sz="1000" spc="-80" dirty="0">
                <a:latin typeface="+mn-lt"/>
              </a:endParaRPr>
            </a:p>
          </p:txBody>
        </p:sp>
      </p:grpSp>
      <p:sp>
        <p:nvSpPr>
          <p:cNvPr id="38" name="TextBox 37"/>
          <p:cNvSpPr txBox="1"/>
          <p:nvPr/>
        </p:nvSpPr>
        <p:spPr>
          <a:xfrm>
            <a:off x="1336392" y="2804762"/>
            <a:ext cx="819150" cy="353943"/>
          </a:xfrm>
          <a:prstGeom prst="rect">
            <a:avLst/>
          </a:prstGeom>
          <a:noFill/>
        </p:spPr>
        <p:txBody>
          <a:bodyPr wrap="square" rtlCol="0">
            <a:spAutoFit/>
          </a:bodyPr>
          <a:lstStyle/>
          <a:p>
            <a:pPr algn="ctr">
              <a:lnSpc>
                <a:spcPct val="85000"/>
              </a:lnSpc>
            </a:pPr>
            <a:r>
              <a:rPr lang="en-US" sz="1000" spc="-80" dirty="0" smtClean="0">
                <a:latin typeface="+mn-lt"/>
              </a:rPr>
              <a:t>Manage</a:t>
            </a:r>
          </a:p>
          <a:p>
            <a:pPr algn="ctr">
              <a:lnSpc>
                <a:spcPct val="85000"/>
              </a:lnSpc>
            </a:pPr>
            <a:r>
              <a:rPr lang="en-US" sz="1000" spc="-80" dirty="0" smtClean="0">
                <a:latin typeface="+mn-lt"/>
              </a:rPr>
              <a:t>Castle</a:t>
            </a:r>
            <a:endParaRPr lang="en-US" sz="1000" spc="-80" dirty="0">
              <a:latin typeface="+mn-lt"/>
            </a:endParaRPr>
          </a:p>
        </p:txBody>
      </p:sp>
      <p:sp>
        <p:nvSpPr>
          <p:cNvPr id="39" name="TextBox 38"/>
          <p:cNvSpPr txBox="1"/>
          <p:nvPr/>
        </p:nvSpPr>
        <p:spPr>
          <a:xfrm>
            <a:off x="1324889" y="3233204"/>
            <a:ext cx="819150" cy="223138"/>
          </a:xfrm>
          <a:prstGeom prst="rect">
            <a:avLst/>
          </a:prstGeom>
          <a:noFill/>
        </p:spPr>
        <p:txBody>
          <a:bodyPr wrap="square" rtlCol="0">
            <a:spAutoFit/>
          </a:bodyPr>
          <a:lstStyle/>
          <a:p>
            <a:pPr algn="ctr">
              <a:lnSpc>
                <a:spcPct val="85000"/>
              </a:lnSpc>
            </a:pPr>
            <a:r>
              <a:rPr lang="en-US" sz="1000" spc="-80" dirty="0" smtClean="0">
                <a:latin typeface="+mn-lt"/>
              </a:rPr>
              <a:t>Feedback</a:t>
            </a:r>
            <a:endParaRPr lang="en-US" sz="1000" spc="-80" dirty="0">
              <a:latin typeface="+mn-lt"/>
            </a:endParaRPr>
          </a:p>
        </p:txBody>
      </p:sp>
    </p:spTree>
    <p:extLst>
      <p:ext uri="{BB962C8B-B14F-4D97-AF65-F5344CB8AC3E}">
        <p14:creationId xmlns:p14="http://schemas.microsoft.com/office/powerpoint/2010/main" val="2868878491"/>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a:xfrm>
            <a:off x="158750" y="501649"/>
            <a:ext cx="8229600" cy="5857875"/>
          </a:xfrm>
          <a:prstGeom prst="roundRect">
            <a:avLst>
              <a:gd name="adj" fmla="val 9041"/>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pSp>
        <p:nvGrpSpPr>
          <p:cNvPr id="12" name="Group 11"/>
          <p:cNvGrpSpPr/>
          <p:nvPr/>
        </p:nvGrpSpPr>
        <p:grpSpPr>
          <a:xfrm>
            <a:off x="594406" y="385774"/>
            <a:ext cx="7445375" cy="5810250"/>
            <a:chOff x="858838" y="486415"/>
            <a:chExt cx="7445375" cy="5810250"/>
          </a:xfrm>
        </p:grpSpPr>
        <p:graphicFrame>
          <p:nvGraphicFramePr>
            <p:cNvPr id="13" name="Object 12"/>
            <p:cNvGraphicFramePr>
              <a:graphicFrameLocks noChangeAspect="1"/>
            </p:cNvGraphicFramePr>
            <p:nvPr/>
          </p:nvGraphicFramePr>
          <p:xfrm>
            <a:off x="858838" y="486415"/>
            <a:ext cx="7445375" cy="5810250"/>
          </p:xfrm>
          <a:graphic>
            <a:graphicData uri="http://schemas.openxmlformats.org/presentationml/2006/ole">
              <mc:AlternateContent xmlns:mc="http://schemas.openxmlformats.org/markup-compatibility/2006">
                <mc:Choice xmlns:v="urn:schemas-microsoft-com:vml" Requires="v">
                  <p:oleObj spid="_x0000_s4111" name="Visio" r:id="rId4" imgW="9416894" imgH="7349838" progId="">
                    <p:embed/>
                  </p:oleObj>
                </mc:Choice>
                <mc:Fallback>
                  <p:oleObj name="Visio" r:id="rId4" imgW="9416894" imgH="7349838" progId="">
                    <p:embed/>
                    <p:pic>
                      <p:nvPicPr>
                        <p:cNvPr id="0" name=""/>
                        <p:cNvPicPr>
                          <a:picLocks noChangeAspect="1" noChangeArrowheads="1"/>
                        </p:cNvPicPr>
                        <p:nvPr/>
                      </p:nvPicPr>
                      <p:blipFill>
                        <a:blip r:embed="rId5">
                          <a:lum bright="100000"/>
                          <a:extLst>
                            <a:ext uri="{28A0092B-C50C-407E-A947-70E740481C1C}">
                              <a14:useLocalDpi xmlns:a14="http://schemas.microsoft.com/office/drawing/2010/main" val="0"/>
                            </a:ext>
                          </a:extLst>
                        </a:blip>
                        <a:srcRect/>
                        <a:stretch>
                          <a:fillRect/>
                        </a:stretch>
                      </p:blipFill>
                      <p:spPr bwMode="auto">
                        <a:xfrm>
                          <a:off x="858838" y="486415"/>
                          <a:ext cx="7445375" cy="581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2"/>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 name="TextBox 13"/>
            <p:cNvSpPr txBox="1"/>
            <p:nvPr/>
          </p:nvSpPr>
          <p:spPr>
            <a:xfrm>
              <a:off x="7620000" y="990600"/>
              <a:ext cx="513282" cy="400110"/>
            </a:xfrm>
            <a:prstGeom prst="rect">
              <a:avLst/>
            </a:prstGeom>
            <a:noFill/>
          </p:spPr>
          <p:txBody>
            <a:bodyPr wrap="square" rtlCol="0">
              <a:spAutoFit/>
            </a:bodyPr>
            <a:lstStyle/>
            <a:p>
              <a:pPr algn="ctr"/>
              <a:r>
                <a:rPr lang="en-US" sz="1000" dirty="0" smtClean="0">
                  <a:latin typeface="+mn-lt"/>
                </a:rPr>
                <a:t>SSDP</a:t>
              </a:r>
            </a:p>
            <a:p>
              <a:pPr algn="ctr"/>
              <a:r>
                <a:rPr lang="en-US" sz="1000" dirty="0" smtClean="0">
                  <a:solidFill>
                    <a:srgbClr val="0070C0"/>
                  </a:solidFill>
                  <a:latin typeface="+mn-lt"/>
                </a:rPr>
                <a:t>10</a:t>
              </a:r>
              <a:endParaRPr lang="en-US" sz="1000" dirty="0">
                <a:solidFill>
                  <a:srgbClr val="0070C0"/>
                </a:solidFill>
                <a:latin typeface="+mn-lt"/>
              </a:endParaRPr>
            </a:p>
          </p:txBody>
        </p:sp>
        <p:sp>
          <p:nvSpPr>
            <p:cNvPr id="15" name="TextBox 14"/>
            <p:cNvSpPr txBox="1"/>
            <p:nvPr/>
          </p:nvSpPr>
          <p:spPr>
            <a:xfrm>
              <a:off x="7515224" y="3324225"/>
              <a:ext cx="638175" cy="615553"/>
            </a:xfrm>
            <a:prstGeom prst="rect">
              <a:avLst/>
            </a:prstGeom>
            <a:noFill/>
          </p:spPr>
          <p:txBody>
            <a:bodyPr wrap="square" rtlCol="0">
              <a:spAutoFit/>
            </a:bodyPr>
            <a:lstStyle/>
            <a:p>
              <a:pPr algn="ctr">
                <a:lnSpc>
                  <a:spcPct val="85000"/>
                </a:lnSpc>
              </a:pPr>
              <a:r>
                <a:rPr lang="en-US" sz="1000" dirty="0" smtClean="0">
                  <a:latin typeface="+mn-lt"/>
                </a:rPr>
                <a:t>Remote</a:t>
              </a:r>
            </a:p>
            <a:p>
              <a:pPr algn="ctr">
                <a:lnSpc>
                  <a:spcPct val="85000"/>
                </a:lnSpc>
              </a:pPr>
              <a:r>
                <a:rPr lang="en-US" sz="1000" dirty="0" smtClean="0">
                  <a:latin typeface="+mn-lt"/>
                </a:rPr>
                <a:t>Castle</a:t>
              </a:r>
            </a:p>
            <a:p>
              <a:pPr algn="ctr">
                <a:lnSpc>
                  <a:spcPct val="85000"/>
                </a:lnSpc>
              </a:pPr>
              <a:r>
                <a:rPr lang="en-US" sz="1000" dirty="0" smtClean="0">
                  <a:latin typeface="+mn-lt"/>
                </a:rPr>
                <a:t>Service</a:t>
              </a:r>
            </a:p>
            <a:p>
              <a:pPr algn="ctr">
                <a:lnSpc>
                  <a:spcPct val="85000"/>
                </a:lnSpc>
              </a:pPr>
              <a:r>
                <a:rPr lang="en-US" sz="1000" dirty="0" smtClean="0">
                  <a:solidFill>
                    <a:srgbClr val="0070C0"/>
                  </a:solidFill>
                  <a:latin typeface="+mn-lt"/>
                </a:rPr>
                <a:t>9</a:t>
              </a:r>
              <a:endParaRPr lang="en-US" sz="1000" dirty="0">
                <a:solidFill>
                  <a:srgbClr val="0070C0"/>
                </a:solidFill>
                <a:latin typeface="+mn-lt"/>
              </a:endParaRPr>
            </a:p>
          </p:txBody>
        </p:sp>
        <p:sp>
          <p:nvSpPr>
            <p:cNvPr id="16" name="TextBox 15"/>
            <p:cNvSpPr txBox="1"/>
            <p:nvPr/>
          </p:nvSpPr>
          <p:spPr>
            <a:xfrm>
              <a:off x="5572124" y="1066800"/>
              <a:ext cx="638175" cy="353943"/>
            </a:xfrm>
            <a:prstGeom prst="rect">
              <a:avLst/>
            </a:prstGeom>
            <a:noFill/>
          </p:spPr>
          <p:txBody>
            <a:bodyPr wrap="square" rtlCol="0">
              <a:spAutoFit/>
            </a:bodyPr>
            <a:lstStyle/>
            <a:p>
              <a:pPr algn="ctr">
                <a:lnSpc>
                  <a:spcPct val="85000"/>
                </a:lnSpc>
              </a:pPr>
              <a:r>
                <a:rPr lang="en-US" sz="1000" dirty="0" smtClean="0">
                  <a:latin typeface="+mn-lt"/>
                </a:rPr>
                <a:t>SSDP</a:t>
              </a:r>
            </a:p>
            <a:p>
              <a:pPr algn="ctr">
                <a:lnSpc>
                  <a:spcPct val="85000"/>
                </a:lnSpc>
              </a:pPr>
              <a:r>
                <a:rPr lang="en-US" sz="1000" dirty="0" smtClean="0">
                  <a:solidFill>
                    <a:srgbClr val="0070C0"/>
                  </a:solidFill>
                  <a:latin typeface="+mn-lt"/>
                </a:rPr>
                <a:t>8</a:t>
              </a:r>
              <a:endParaRPr lang="en-US" sz="1000" dirty="0">
                <a:solidFill>
                  <a:srgbClr val="0070C0"/>
                </a:solidFill>
                <a:latin typeface="+mn-lt"/>
              </a:endParaRPr>
            </a:p>
          </p:txBody>
        </p:sp>
        <p:sp>
          <p:nvSpPr>
            <p:cNvPr id="17" name="TextBox 16"/>
            <p:cNvSpPr txBox="1"/>
            <p:nvPr/>
          </p:nvSpPr>
          <p:spPr>
            <a:xfrm>
              <a:off x="4400549" y="3371850"/>
              <a:ext cx="638175" cy="484748"/>
            </a:xfrm>
            <a:prstGeom prst="rect">
              <a:avLst/>
            </a:prstGeom>
            <a:noFill/>
          </p:spPr>
          <p:txBody>
            <a:bodyPr wrap="square" rtlCol="0">
              <a:spAutoFit/>
            </a:bodyPr>
            <a:lstStyle/>
            <a:p>
              <a:pPr algn="ctr">
                <a:lnSpc>
                  <a:spcPct val="85000"/>
                </a:lnSpc>
              </a:pPr>
              <a:r>
                <a:rPr lang="en-US" sz="1000" dirty="0" smtClean="0">
                  <a:latin typeface="+mn-lt"/>
                </a:rPr>
                <a:t>Castle</a:t>
              </a:r>
            </a:p>
            <a:p>
              <a:pPr algn="ctr">
                <a:lnSpc>
                  <a:spcPct val="85000"/>
                </a:lnSpc>
              </a:pPr>
              <a:r>
                <a:rPr lang="en-US" sz="1000" dirty="0" smtClean="0">
                  <a:latin typeface="+mn-lt"/>
                </a:rPr>
                <a:t>Service</a:t>
              </a:r>
            </a:p>
            <a:p>
              <a:pPr algn="ctr">
                <a:lnSpc>
                  <a:spcPct val="85000"/>
                </a:lnSpc>
              </a:pPr>
              <a:r>
                <a:rPr lang="en-US" sz="1000" dirty="0" smtClean="0">
                  <a:solidFill>
                    <a:srgbClr val="0070C0"/>
                  </a:solidFill>
                  <a:latin typeface="+mn-lt"/>
                </a:rPr>
                <a:t>8</a:t>
              </a:r>
              <a:endParaRPr lang="en-US" sz="1000" dirty="0">
                <a:solidFill>
                  <a:srgbClr val="0070C0"/>
                </a:solidFill>
                <a:latin typeface="+mn-lt"/>
              </a:endParaRPr>
            </a:p>
          </p:txBody>
        </p:sp>
        <p:sp>
          <p:nvSpPr>
            <p:cNvPr id="18" name="TextBox 17"/>
            <p:cNvSpPr txBox="1"/>
            <p:nvPr/>
          </p:nvSpPr>
          <p:spPr>
            <a:xfrm>
              <a:off x="2314575" y="3095625"/>
              <a:ext cx="885825" cy="484748"/>
            </a:xfrm>
            <a:prstGeom prst="rect">
              <a:avLst/>
            </a:prstGeom>
            <a:noFill/>
          </p:spPr>
          <p:txBody>
            <a:bodyPr wrap="square" rtlCol="0">
              <a:spAutoFit/>
            </a:bodyPr>
            <a:lstStyle/>
            <a:p>
              <a:pPr algn="ctr">
                <a:lnSpc>
                  <a:spcPct val="85000"/>
                </a:lnSpc>
              </a:pPr>
              <a:r>
                <a:rPr lang="en-US" sz="1000" spc="-100" dirty="0" smtClean="0">
                  <a:latin typeface="+mn-lt"/>
                </a:rPr>
                <a:t>Explorer</a:t>
              </a:r>
            </a:p>
            <a:p>
              <a:pPr algn="ctr">
                <a:lnSpc>
                  <a:spcPct val="85000"/>
                </a:lnSpc>
              </a:pPr>
              <a:r>
                <a:rPr lang="en-US" sz="1000" spc="-100" dirty="0" smtClean="0">
                  <a:latin typeface="+mn-lt"/>
                </a:rPr>
                <a:t>(or rundl132)</a:t>
              </a:r>
            </a:p>
            <a:p>
              <a:pPr algn="ctr">
                <a:lnSpc>
                  <a:spcPct val="85000"/>
                </a:lnSpc>
              </a:pPr>
              <a:r>
                <a:rPr lang="en-US" sz="1000" spc="-100" dirty="0" smtClean="0">
                  <a:solidFill>
                    <a:srgbClr val="0070C0"/>
                  </a:solidFill>
                  <a:latin typeface="+mn-lt"/>
                </a:rPr>
                <a:t>2</a:t>
              </a:r>
              <a:endParaRPr lang="en-US" sz="1000" spc="-100" dirty="0">
                <a:solidFill>
                  <a:srgbClr val="0070C0"/>
                </a:solidFill>
                <a:latin typeface="+mn-lt"/>
              </a:endParaRPr>
            </a:p>
          </p:txBody>
        </p:sp>
        <p:sp>
          <p:nvSpPr>
            <p:cNvPr id="19" name="TextBox 18"/>
            <p:cNvSpPr txBox="1"/>
            <p:nvPr/>
          </p:nvSpPr>
          <p:spPr>
            <a:xfrm>
              <a:off x="885824" y="3105150"/>
              <a:ext cx="638175" cy="484748"/>
            </a:xfrm>
            <a:prstGeom prst="rect">
              <a:avLst/>
            </a:prstGeom>
            <a:noFill/>
          </p:spPr>
          <p:txBody>
            <a:bodyPr wrap="square" rtlCol="0">
              <a:spAutoFit/>
            </a:bodyPr>
            <a:lstStyle/>
            <a:p>
              <a:pPr algn="ctr">
                <a:lnSpc>
                  <a:spcPct val="85000"/>
                </a:lnSpc>
              </a:pPr>
              <a:r>
                <a:rPr lang="en-US" sz="1000" dirty="0" smtClean="0">
                  <a:latin typeface="+mn-lt"/>
                </a:rPr>
                <a:t>Local User</a:t>
              </a:r>
            </a:p>
            <a:p>
              <a:pPr algn="ctr">
                <a:lnSpc>
                  <a:spcPct val="85000"/>
                </a:lnSpc>
              </a:pPr>
              <a:r>
                <a:rPr lang="en-US" sz="1000" dirty="0" smtClean="0">
                  <a:solidFill>
                    <a:srgbClr val="0070C0"/>
                  </a:solidFill>
                  <a:latin typeface="+mn-lt"/>
                </a:rPr>
                <a:t>1</a:t>
              </a:r>
              <a:endParaRPr lang="en-US" sz="1000" dirty="0">
                <a:solidFill>
                  <a:srgbClr val="0070C0"/>
                </a:solidFill>
                <a:latin typeface="+mn-lt"/>
              </a:endParaRPr>
            </a:p>
          </p:txBody>
        </p:sp>
        <p:sp>
          <p:nvSpPr>
            <p:cNvPr id="20" name="TextBox 19"/>
            <p:cNvSpPr txBox="1"/>
            <p:nvPr/>
          </p:nvSpPr>
          <p:spPr>
            <a:xfrm>
              <a:off x="2990849" y="4724400"/>
              <a:ext cx="638175" cy="353943"/>
            </a:xfrm>
            <a:prstGeom prst="rect">
              <a:avLst/>
            </a:prstGeom>
            <a:noFill/>
          </p:spPr>
          <p:txBody>
            <a:bodyPr wrap="square" rtlCol="0">
              <a:spAutoFit/>
            </a:bodyPr>
            <a:lstStyle/>
            <a:p>
              <a:pPr algn="ctr">
                <a:lnSpc>
                  <a:spcPct val="85000"/>
                </a:lnSpc>
              </a:pPr>
              <a:r>
                <a:rPr lang="en-US" sz="1000" dirty="0" smtClean="0">
                  <a:latin typeface="+mn-lt"/>
                </a:rPr>
                <a:t>Shacct</a:t>
              </a:r>
            </a:p>
            <a:p>
              <a:pPr algn="ctr">
                <a:lnSpc>
                  <a:spcPct val="85000"/>
                </a:lnSpc>
              </a:pPr>
              <a:r>
                <a:rPr lang="en-US" sz="1000" dirty="0" smtClean="0">
                  <a:solidFill>
                    <a:srgbClr val="0070C0"/>
                  </a:solidFill>
                  <a:latin typeface="+mn-lt"/>
                </a:rPr>
                <a:t>4</a:t>
              </a:r>
              <a:endParaRPr lang="en-US" sz="1000" dirty="0">
                <a:solidFill>
                  <a:srgbClr val="0070C0"/>
                </a:solidFill>
                <a:latin typeface="+mn-lt"/>
              </a:endParaRPr>
            </a:p>
          </p:txBody>
        </p:sp>
        <p:sp>
          <p:nvSpPr>
            <p:cNvPr id="21" name="TextBox 20"/>
            <p:cNvSpPr txBox="1"/>
            <p:nvPr/>
          </p:nvSpPr>
          <p:spPr>
            <a:xfrm>
              <a:off x="2600326" y="5400675"/>
              <a:ext cx="695324" cy="353943"/>
            </a:xfrm>
            <a:prstGeom prst="rect">
              <a:avLst/>
            </a:prstGeom>
            <a:noFill/>
          </p:spPr>
          <p:txBody>
            <a:bodyPr wrap="square" rtlCol="0">
              <a:spAutoFit/>
            </a:bodyPr>
            <a:lstStyle/>
            <a:p>
              <a:pPr algn="ctr">
                <a:lnSpc>
                  <a:spcPct val="85000"/>
                </a:lnSpc>
              </a:pPr>
              <a:r>
                <a:rPr lang="en-US" sz="1000" spc="-80" dirty="0" smtClean="0">
                  <a:latin typeface="+mn-lt"/>
                </a:rPr>
                <a:t>Set acct info</a:t>
              </a:r>
              <a:endParaRPr lang="en-US" sz="1000" spc="-80" dirty="0">
                <a:solidFill>
                  <a:srgbClr val="0070C0"/>
                </a:solidFill>
                <a:latin typeface="+mn-lt"/>
              </a:endParaRPr>
            </a:p>
          </p:txBody>
        </p:sp>
        <p:sp>
          <p:nvSpPr>
            <p:cNvPr id="22" name="TextBox 21"/>
            <p:cNvSpPr txBox="1"/>
            <p:nvPr/>
          </p:nvSpPr>
          <p:spPr>
            <a:xfrm>
              <a:off x="3295651" y="5343525"/>
              <a:ext cx="695324" cy="353943"/>
            </a:xfrm>
            <a:prstGeom prst="rect">
              <a:avLst/>
            </a:prstGeom>
            <a:noFill/>
          </p:spPr>
          <p:txBody>
            <a:bodyPr wrap="square" rtlCol="0">
              <a:spAutoFit/>
            </a:bodyPr>
            <a:lstStyle/>
            <a:p>
              <a:pPr algn="ctr">
                <a:lnSpc>
                  <a:spcPct val="85000"/>
                </a:lnSpc>
              </a:pPr>
              <a:r>
                <a:rPr lang="en-US" sz="1000" spc="-80" dirty="0" smtClean="0">
                  <a:latin typeface="+mn-lt"/>
                </a:rPr>
                <a:t>Get acct info</a:t>
              </a:r>
              <a:endParaRPr lang="en-US" sz="1000" spc="-80" dirty="0">
                <a:solidFill>
                  <a:srgbClr val="0070C0"/>
                </a:solidFill>
                <a:latin typeface="+mn-lt"/>
              </a:endParaRPr>
            </a:p>
          </p:txBody>
        </p:sp>
        <p:sp>
          <p:nvSpPr>
            <p:cNvPr id="23" name="TextBox 22"/>
            <p:cNvSpPr txBox="1"/>
            <p:nvPr/>
          </p:nvSpPr>
          <p:spPr>
            <a:xfrm>
              <a:off x="3762375" y="4200525"/>
              <a:ext cx="819150" cy="223138"/>
            </a:xfrm>
            <a:prstGeom prst="rect">
              <a:avLst/>
            </a:prstGeom>
            <a:noFill/>
          </p:spPr>
          <p:txBody>
            <a:bodyPr wrap="square" rtlCol="0">
              <a:spAutoFit/>
            </a:bodyPr>
            <a:lstStyle/>
            <a:p>
              <a:pPr algn="ctr">
                <a:lnSpc>
                  <a:spcPct val="85000"/>
                </a:lnSpc>
              </a:pPr>
              <a:r>
                <a:rPr lang="en-US" sz="1000" spc="-80" dirty="0" smtClean="0">
                  <a:latin typeface="+mn-lt"/>
                </a:rPr>
                <a:t>Get acct info</a:t>
              </a:r>
              <a:endParaRPr lang="en-US" sz="1000" spc="-80" dirty="0">
                <a:solidFill>
                  <a:srgbClr val="0070C0"/>
                </a:solidFill>
                <a:latin typeface="+mn-lt"/>
              </a:endParaRPr>
            </a:p>
          </p:txBody>
        </p:sp>
        <p:sp>
          <p:nvSpPr>
            <p:cNvPr id="24" name="TextBox 23"/>
            <p:cNvSpPr txBox="1"/>
            <p:nvPr/>
          </p:nvSpPr>
          <p:spPr>
            <a:xfrm>
              <a:off x="3581400" y="3924300"/>
              <a:ext cx="819150" cy="223138"/>
            </a:xfrm>
            <a:prstGeom prst="rect">
              <a:avLst/>
            </a:prstGeom>
            <a:noFill/>
          </p:spPr>
          <p:txBody>
            <a:bodyPr wrap="square" rtlCol="0">
              <a:spAutoFit/>
            </a:bodyPr>
            <a:lstStyle/>
            <a:p>
              <a:pPr algn="ctr">
                <a:lnSpc>
                  <a:spcPct val="85000"/>
                </a:lnSpc>
              </a:pPr>
              <a:r>
                <a:rPr lang="en-US" sz="1000" spc="-80" dirty="0" smtClean="0">
                  <a:latin typeface="+mn-lt"/>
                </a:rPr>
                <a:t>Set acct info</a:t>
              </a:r>
              <a:endParaRPr lang="en-US" sz="1000" spc="-80" dirty="0">
                <a:solidFill>
                  <a:srgbClr val="0070C0"/>
                </a:solidFill>
                <a:latin typeface="+mn-lt"/>
              </a:endParaRPr>
            </a:p>
          </p:txBody>
        </p:sp>
        <p:sp>
          <p:nvSpPr>
            <p:cNvPr id="25" name="TextBox 24"/>
            <p:cNvSpPr txBox="1"/>
            <p:nvPr/>
          </p:nvSpPr>
          <p:spPr>
            <a:xfrm>
              <a:off x="3324225" y="3476625"/>
              <a:ext cx="819150" cy="223138"/>
            </a:xfrm>
            <a:prstGeom prst="rect">
              <a:avLst/>
            </a:prstGeom>
            <a:noFill/>
          </p:spPr>
          <p:txBody>
            <a:bodyPr wrap="square" rtlCol="0">
              <a:spAutoFit/>
            </a:bodyPr>
            <a:lstStyle/>
            <a:p>
              <a:pPr algn="ctr">
                <a:lnSpc>
                  <a:spcPct val="85000"/>
                </a:lnSpc>
              </a:pPr>
              <a:r>
                <a:rPr lang="en-US" sz="1000" spc="-80" dirty="0" smtClean="0">
                  <a:latin typeface="+mn-lt"/>
                </a:rPr>
                <a:t>Feedback</a:t>
              </a:r>
              <a:endParaRPr lang="en-US" sz="1000" spc="-80" dirty="0">
                <a:solidFill>
                  <a:srgbClr val="0070C0"/>
                </a:solidFill>
                <a:latin typeface="+mn-lt"/>
              </a:endParaRPr>
            </a:p>
          </p:txBody>
        </p:sp>
        <p:sp>
          <p:nvSpPr>
            <p:cNvPr id="26" name="TextBox 25"/>
            <p:cNvSpPr txBox="1"/>
            <p:nvPr/>
          </p:nvSpPr>
          <p:spPr>
            <a:xfrm>
              <a:off x="3409950" y="3105150"/>
              <a:ext cx="819150" cy="353943"/>
            </a:xfrm>
            <a:prstGeom prst="rect">
              <a:avLst/>
            </a:prstGeom>
            <a:noFill/>
          </p:spPr>
          <p:txBody>
            <a:bodyPr wrap="square" rtlCol="0">
              <a:spAutoFit/>
            </a:bodyPr>
            <a:lstStyle/>
            <a:p>
              <a:pPr algn="ctr">
                <a:lnSpc>
                  <a:spcPct val="85000"/>
                </a:lnSpc>
              </a:pPr>
              <a:r>
                <a:rPr lang="en-US" sz="1000" spc="-80" dirty="0" smtClean="0">
                  <a:latin typeface="+mn-lt"/>
                </a:rPr>
                <a:t>Manage</a:t>
              </a:r>
            </a:p>
            <a:p>
              <a:pPr algn="ctr">
                <a:lnSpc>
                  <a:spcPct val="85000"/>
                </a:lnSpc>
              </a:pPr>
              <a:r>
                <a:rPr lang="en-US" sz="1000" spc="-80" dirty="0" smtClean="0">
                  <a:latin typeface="+mn-lt"/>
                </a:rPr>
                <a:t>Castle</a:t>
              </a:r>
              <a:endParaRPr lang="en-US" sz="1000" spc="-80" dirty="0">
                <a:latin typeface="+mn-lt"/>
              </a:endParaRPr>
            </a:p>
          </p:txBody>
        </p:sp>
        <p:sp>
          <p:nvSpPr>
            <p:cNvPr id="27" name="TextBox 26"/>
            <p:cNvSpPr txBox="1"/>
            <p:nvPr/>
          </p:nvSpPr>
          <p:spPr>
            <a:xfrm>
              <a:off x="2657475" y="2247900"/>
              <a:ext cx="819150" cy="353943"/>
            </a:xfrm>
            <a:prstGeom prst="rect">
              <a:avLst/>
            </a:prstGeom>
            <a:noFill/>
          </p:spPr>
          <p:txBody>
            <a:bodyPr wrap="square" rtlCol="0">
              <a:spAutoFit/>
            </a:bodyPr>
            <a:lstStyle/>
            <a:p>
              <a:pPr algn="ctr">
                <a:lnSpc>
                  <a:spcPct val="85000"/>
                </a:lnSpc>
              </a:pPr>
              <a:r>
                <a:rPr lang="en-US" sz="1000" spc="-80" dirty="0" smtClean="0">
                  <a:latin typeface="+mn-lt"/>
                </a:rPr>
                <a:t>Read</a:t>
              </a:r>
            </a:p>
            <a:p>
              <a:pPr algn="ctr">
                <a:lnSpc>
                  <a:spcPct val="85000"/>
                </a:lnSpc>
              </a:pPr>
              <a:r>
                <a:rPr lang="en-US" sz="1000" spc="-80" dirty="0" smtClean="0">
                  <a:latin typeface="+mn-lt"/>
                </a:rPr>
                <a:t>Castle info</a:t>
              </a:r>
              <a:endParaRPr lang="en-US" sz="1000" spc="-80" dirty="0">
                <a:latin typeface="+mn-lt"/>
              </a:endParaRPr>
            </a:p>
          </p:txBody>
        </p:sp>
        <p:sp>
          <p:nvSpPr>
            <p:cNvPr id="28" name="TextBox 27"/>
            <p:cNvSpPr txBox="1"/>
            <p:nvPr/>
          </p:nvSpPr>
          <p:spPr>
            <a:xfrm>
              <a:off x="3409950" y="1943100"/>
              <a:ext cx="819150" cy="353943"/>
            </a:xfrm>
            <a:prstGeom prst="rect">
              <a:avLst/>
            </a:prstGeom>
            <a:noFill/>
          </p:spPr>
          <p:txBody>
            <a:bodyPr wrap="square" rtlCol="0">
              <a:spAutoFit/>
            </a:bodyPr>
            <a:lstStyle/>
            <a:p>
              <a:pPr algn="ctr">
                <a:lnSpc>
                  <a:spcPct val="85000"/>
                </a:lnSpc>
              </a:pPr>
              <a:r>
                <a:rPr lang="en-US" sz="1000" spc="-80" dirty="0" smtClean="0">
                  <a:latin typeface="+mn-lt"/>
                </a:rPr>
                <a:t>Cache Castle</a:t>
              </a:r>
            </a:p>
            <a:p>
              <a:pPr algn="ctr">
                <a:lnSpc>
                  <a:spcPct val="85000"/>
                </a:lnSpc>
              </a:pPr>
              <a:r>
                <a:rPr lang="en-US" sz="1000" spc="-80" dirty="0" smtClean="0">
                  <a:latin typeface="+mn-lt"/>
                </a:rPr>
                <a:t>info</a:t>
              </a:r>
              <a:endParaRPr lang="en-US" sz="1000" spc="-80" dirty="0">
                <a:latin typeface="+mn-lt"/>
              </a:endParaRPr>
            </a:p>
          </p:txBody>
        </p:sp>
        <p:sp>
          <p:nvSpPr>
            <p:cNvPr id="29" name="TextBox 28"/>
            <p:cNvSpPr txBox="1"/>
            <p:nvPr/>
          </p:nvSpPr>
          <p:spPr>
            <a:xfrm>
              <a:off x="4219575" y="1428750"/>
              <a:ext cx="819150" cy="353943"/>
            </a:xfrm>
            <a:prstGeom prst="rect">
              <a:avLst/>
            </a:prstGeom>
            <a:noFill/>
          </p:spPr>
          <p:txBody>
            <a:bodyPr wrap="square" rtlCol="0">
              <a:spAutoFit/>
            </a:bodyPr>
            <a:lstStyle/>
            <a:p>
              <a:pPr algn="ctr">
                <a:lnSpc>
                  <a:spcPct val="85000"/>
                </a:lnSpc>
              </a:pPr>
              <a:r>
                <a:rPr lang="en-US" sz="1000" spc="-80" dirty="0" smtClean="0">
                  <a:latin typeface="+mn-lt"/>
                </a:rPr>
                <a:t>Get version</a:t>
              </a:r>
            </a:p>
            <a:p>
              <a:pPr algn="ctr">
                <a:lnSpc>
                  <a:spcPct val="85000"/>
                </a:lnSpc>
              </a:pPr>
              <a:r>
                <a:rPr lang="en-US" sz="1000" spc="-80" dirty="0" smtClean="0">
                  <a:latin typeface="+mn-lt"/>
                </a:rPr>
                <a:t>info</a:t>
              </a:r>
              <a:endParaRPr lang="en-US" sz="1000" spc="-80" dirty="0">
                <a:latin typeface="+mn-lt"/>
              </a:endParaRPr>
            </a:p>
          </p:txBody>
        </p:sp>
        <p:sp>
          <p:nvSpPr>
            <p:cNvPr id="30" name="TextBox 29"/>
            <p:cNvSpPr txBox="1"/>
            <p:nvPr/>
          </p:nvSpPr>
          <p:spPr>
            <a:xfrm>
              <a:off x="4657725" y="1828800"/>
              <a:ext cx="819150" cy="353943"/>
            </a:xfrm>
            <a:prstGeom prst="rect">
              <a:avLst/>
            </a:prstGeom>
            <a:noFill/>
          </p:spPr>
          <p:txBody>
            <a:bodyPr wrap="square" rtlCol="0">
              <a:spAutoFit/>
            </a:bodyPr>
            <a:lstStyle/>
            <a:p>
              <a:pPr algn="ctr">
                <a:lnSpc>
                  <a:spcPct val="85000"/>
                </a:lnSpc>
              </a:pPr>
              <a:r>
                <a:rPr lang="en-US" sz="1000" spc="-80" dirty="0" smtClean="0">
                  <a:latin typeface="+mn-lt"/>
                </a:rPr>
                <a:t>Set version</a:t>
              </a:r>
            </a:p>
            <a:p>
              <a:pPr algn="ctr">
                <a:lnSpc>
                  <a:spcPct val="85000"/>
                </a:lnSpc>
              </a:pPr>
              <a:r>
                <a:rPr lang="en-US" sz="1000" spc="-80" dirty="0" smtClean="0">
                  <a:latin typeface="+mn-lt"/>
                </a:rPr>
                <a:t>info</a:t>
              </a:r>
              <a:endParaRPr lang="en-US" sz="1000" spc="-80" dirty="0">
                <a:latin typeface="+mn-lt"/>
              </a:endParaRPr>
            </a:p>
          </p:txBody>
        </p:sp>
        <p:sp>
          <p:nvSpPr>
            <p:cNvPr id="31" name="TextBox 30"/>
            <p:cNvSpPr txBox="1"/>
            <p:nvPr/>
          </p:nvSpPr>
          <p:spPr>
            <a:xfrm>
              <a:off x="5391150" y="1971675"/>
              <a:ext cx="819150" cy="353943"/>
            </a:xfrm>
            <a:prstGeom prst="rect">
              <a:avLst/>
            </a:prstGeom>
            <a:noFill/>
          </p:spPr>
          <p:txBody>
            <a:bodyPr wrap="square" rtlCol="0">
              <a:spAutoFit/>
            </a:bodyPr>
            <a:lstStyle/>
            <a:p>
              <a:pPr algn="ctr">
                <a:lnSpc>
                  <a:spcPct val="85000"/>
                </a:lnSpc>
              </a:pPr>
              <a:r>
                <a:rPr lang="en-US" sz="1000" spc="-80" dirty="0" smtClean="0">
                  <a:latin typeface="+mn-lt"/>
                </a:rPr>
                <a:t>Query other</a:t>
              </a:r>
            </a:p>
            <a:p>
              <a:pPr algn="ctr">
                <a:lnSpc>
                  <a:spcPct val="85000"/>
                </a:lnSpc>
              </a:pPr>
              <a:r>
                <a:rPr lang="en-US" sz="1000" spc="-80" dirty="0" smtClean="0">
                  <a:latin typeface="+mn-lt"/>
                </a:rPr>
                <a:t>Castle info</a:t>
              </a:r>
              <a:endParaRPr lang="en-US" sz="1000" spc="-80" dirty="0">
                <a:latin typeface="+mn-lt"/>
              </a:endParaRPr>
            </a:p>
          </p:txBody>
        </p:sp>
        <p:sp>
          <p:nvSpPr>
            <p:cNvPr id="32" name="TextBox 31"/>
            <p:cNvSpPr txBox="1"/>
            <p:nvPr/>
          </p:nvSpPr>
          <p:spPr>
            <a:xfrm>
              <a:off x="5848350" y="2419350"/>
              <a:ext cx="819150" cy="353943"/>
            </a:xfrm>
            <a:prstGeom prst="rect">
              <a:avLst/>
            </a:prstGeom>
            <a:noFill/>
          </p:spPr>
          <p:txBody>
            <a:bodyPr wrap="square" rtlCol="0">
              <a:spAutoFit/>
            </a:bodyPr>
            <a:lstStyle/>
            <a:p>
              <a:pPr algn="ctr">
                <a:lnSpc>
                  <a:spcPct val="85000"/>
                </a:lnSpc>
              </a:pPr>
              <a:r>
                <a:rPr lang="en-US" sz="1000" spc="-80" dirty="0" smtClean="0">
                  <a:latin typeface="+mn-lt"/>
                </a:rPr>
                <a:t>Publish this</a:t>
              </a:r>
            </a:p>
            <a:p>
              <a:pPr algn="ctr">
                <a:lnSpc>
                  <a:spcPct val="85000"/>
                </a:lnSpc>
              </a:pPr>
              <a:r>
                <a:rPr lang="en-US" sz="1000" spc="-80" dirty="0" smtClean="0">
                  <a:latin typeface="+mn-lt"/>
                </a:rPr>
                <a:t>Castle info</a:t>
              </a:r>
              <a:endParaRPr lang="en-US" sz="1000" spc="-80" dirty="0">
                <a:latin typeface="+mn-lt"/>
              </a:endParaRPr>
            </a:p>
          </p:txBody>
        </p:sp>
        <p:sp>
          <p:nvSpPr>
            <p:cNvPr id="33" name="TextBox 32"/>
            <p:cNvSpPr txBox="1"/>
            <p:nvPr/>
          </p:nvSpPr>
          <p:spPr>
            <a:xfrm>
              <a:off x="5791200" y="3238500"/>
              <a:ext cx="933450" cy="353943"/>
            </a:xfrm>
            <a:prstGeom prst="rect">
              <a:avLst/>
            </a:prstGeom>
            <a:noFill/>
          </p:spPr>
          <p:txBody>
            <a:bodyPr wrap="square" rtlCol="0">
              <a:spAutoFit/>
            </a:bodyPr>
            <a:lstStyle/>
            <a:p>
              <a:pPr algn="ctr">
                <a:lnSpc>
                  <a:spcPct val="85000"/>
                </a:lnSpc>
              </a:pPr>
              <a:r>
                <a:rPr lang="en-US" sz="1000" spc="-80" dirty="0" smtClean="0">
                  <a:latin typeface="+mn-lt"/>
                </a:rPr>
                <a:t>Join, leave,</a:t>
              </a:r>
            </a:p>
            <a:p>
              <a:pPr algn="ctr">
                <a:lnSpc>
                  <a:spcPct val="85000"/>
                </a:lnSpc>
              </a:pPr>
              <a:r>
                <a:rPr lang="en-US" sz="1000" spc="-80" dirty="0" smtClean="0">
                  <a:latin typeface="+mn-lt"/>
                </a:rPr>
                <a:t>Set users props</a:t>
              </a:r>
              <a:endParaRPr lang="en-US" sz="1000" spc="-80" dirty="0">
                <a:latin typeface="+mn-lt"/>
              </a:endParaRPr>
            </a:p>
          </p:txBody>
        </p:sp>
        <p:sp>
          <p:nvSpPr>
            <p:cNvPr id="34" name="TextBox 33"/>
            <p:cNvSpPr txBox="1"/>
            <p:nvPr/>
          </p:nvSpPr>
          <p:spPr>
            <a:xfrm>
              <a:off x="5810250" y="3619500"/>
              <a:ext cx="1047749" cy="223138"/>
            </a:xfrm>
            <a:prstGeom prst="rect">
              <a:avLst/>
            </a:prstGeom>
            <a:noFill/>
          </p:spPr>
          <p:txBody>
            <a:bodyPr wrap="square" rtlCol="0">
              <a:spAutoFit/>
            </a:bodyPr>
            <a:lstStyle/>
            <a:p>
              <a:pPr algn="ctr">
                <a:lnSpc>
                  <a:spcPct val="85000"/>
                </a:lnSpc>
              </a:pPr>
              <a:r>
                <a:rPr lang="en-US" sz="1000" spc="-80" dirty="0" smtClean="0">
                  <a:latin typeface="+mn-lt"/>
                </a:rPr>
                <a:t>Query users props</a:t>
              </a:r>
              <a:endParaRPr lang="en-US" sz="1000" spc="-80" dirty="0">
                <a:latin typeface="+mn-lt"/>
              </a:endParaRPr>
            </a:p>
          </p:txBody>
        </p:sp>
        <p:sp>
          <p:nvSpPr>
            <p:cNvPr id="35" name="TextBox 34"/>
            <p:cNvSpPr txBox="1"/>
            <p:nvPr/>
          </p:nvSpPr>
          <p:spPr>
            <a:xfrm>
              <a:off x="5029200" y="4143375"/>
              <a:ext cx="819150" cy="353943"/>
            </a:xfrm>
            <a:prstGeom prst="rect">
              <a:avLst/>
            </a:prstGeom>
            <a:noFill/>
          </p:spPr>
          <p:txBody>
            <a:bodyPr wrap="square" rtlCol="0">
              <a:spAutoFit/>
            </a:bodyPr>
            <a:lstStyle/>
            <a:p>
              <a:pPr algn="ctr">
                <a:lnSpc>
                  <a:spcPct val="85000"/>
                </a:lnSpc>
              </a:pPr>
              <a:r>
                <a:rPr lang="en-US" sz="1000" spc="-80" dirty="0" smtClean="0">
                  <a:latin typeface="+mn-lt"/>
                </a:rPr>
                <a:t>Get machine</a:t>
              </a:r>
            </a:p>
            <a:p>
              <a:pPr algn="ctr">
                <a:lnSpc>
                  <a:spcPct val="85000"/>
                </a:lnSpc>
              </a:pPr>
              <a:r>
                <a:rPr lang="en-US" sz="1000" spc="-80" dirty="0" smtClean="0">
                  <a:latin typeface="+mn-lt"/>
                </a:rPr>
                <a:t>password</a:t>
              </a:r>
              <a:endParaRPr lang="en-US" sz="1000" spc="-80" dirty="0">
                <a:latin typeface="+mn-lt"/>
              </a:endParaRPr>
            </a:p>
          </p:txBody>
        </p:sp>
        <p:sp>
          <p:nvSpPr>
            <p:cNvPr id="36" name="TextBox 35"/>
            <p:cNvSpPr txBox="1"/>
            <p:nvPr/>
          </p:nvSpPr>
          <p:spPr>
            <a:xfrm>
              <a:off x="4562475" y="4533900"/>
              <a:ext cx="819150" cy="223138"/>
            </a:xfrm>
            <a:prstGeom prst="rect">
              <a:avLst/>
            </a:prstGeom>
            <a:noFill/>
          </p:spPr>
          <p:txBody>
            <a:bodyPr wrap="square" rtlCol="0">
              <a:spAutoFit/>
            </a:bodyPr>
            <a:lstStyle/>
            <a:p>
              <a:pPr algn="ctr">
                <a:lnSpc>
                  <a:spcPct val="85000"/>
                </a:lnSpc>
              </a:pPr>
              <a:r>
                <a:rPr lang="en-US" sz="1000" spc="-80" dirty="0" smtClean="0">
                  <a:latin typeface="+mn-lt"/>
                </a:rPr>
                <a:t>Set psswd</a:t>
              </a:r>
              <a:endParaRPr lang="en-US" sz="1000" spc="-80" dirty="0">
                <a:latin typeface="+mn-lt"/>
              </a:endParaRPr>
            </a:p>
          </p:txBody>
        </p:sp>
      </p:grpSp>
      <p:pic>
        <p:nvPicPr>
          <p:cNvPr id="4" name="Picture 4"/>
          <p:cNvPicPr>
            <a:picLocks noChangeAspect="1" noChangeArrowheads="1"/>
          </p:cNvPicPr>
          <p:nvPr/>
        </p:nvPicPr>
        <p:blipFill>
          <a:blip r:embed="rId6" cstate="print"/>
          <a:srcRect/>
          <a:stretch>
            <a:fillRect/>
          </a:stretch>
        </p:blipFill>
        <p:spPr bwMode="auto">
          <a:xfrm>
            <a:off x="5305425" y="3686175"/>
            <a:ext cx="3609975" cy="27146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944249739"/>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Questions?</a:t>
            </a:r>
            <a:endParaRPr lang="en-US" dirty="0"/>
          </a:p>
        </p:txBody>
      </p:sp>
      <p:sp>
        <p:nvSpPr>
          <p:cNvPr id="5" name="Content Placeholder 3"/>
          <p:cNvSpPr>
            <a:spLocks noGrp="1"/>
          </p:cNvSpPr>
          <p:nvPr>
            <p:ph idx="1"/>
          </p:nvPr>
        </p:nvSpPr>
        <p:spPr/>
        <p:txBody>
          <a:bodyPr/>
          <a:lstStyle/>
          <a:p>
            <a:r>
              <a:rPr lang="en-US" dirty="0" smtClean="0"/>
              <a:t>Everyone understands that?</a:t>
            </a:r>
          </a:p>
          <a:p>
            <a:r>
              <a:rPr lang="en-US" dirty="0" smtClean="0"/>
              <a:t>Spotted the several serious bugs?</a:t>
            </a:r>
          </a:p>
          <a:p>
            <a:r>
              <a:rPr lang="en-US" dirty="0" smtClean="0"/>
              <a:t>Let’s step back and build up to that</a:t>
            </a:r>
          </a:p>
        </p:txBody>
      </p:sp>
    </p:spTree>
    <p:extLst>
      <p:ext uri="{BB962C8B-B14F-4D97-AF65-F5344CB8AC3E}">
        <p14:creationId xmlns:p14="http://schemas.microsoft.com/office/powerpoint/2010/main" val="83881418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301625" y="1143000"/>
            <a:ext cx="8153400" cy="4800600"/>
          </a:xfrm>
          <a:prstGeom prst="rect">
            <a:avLst/>
          </a:prstGeom>
        </p:spPr>
        <p:txBody>
          <a:bodyPr/>
          <a:lstStyle/>
          <a:p>
            <a:pPr>
              <a:spcBef>
                <a:spcPct val="30000"/>
              </a:spcBef>
              <a:spcAft>
                <a:spcPct val="25000"/>
              </a:spcAft>
              <a:buSzPct val="70000"/>
              <a:defRPr/>
            </a:pPr>
            <a:endParaRPr lang="en-US" sz="2000" kern="0" dirty="0">
              <a:latin typeface="+mn-lt"/>
              <a:ea typeface="ＭＳ Ｐゴシック" pitchFamily="1" charset="-128"/>
              <a:cs typeface="+mn-cs"/>
            </a:endParaRPr>
          </a:p>
        </p:txBody>
      </p:sp>
      <p:sp>
        <p:nvSpPr>
          <p:cNvPr id="7" name="TextBox 5"/>
          <p:cNvSpPr txBox="1">
            <a:spLocks noChangeArrowheads="1"/>
          </p:cNvSpPr>
          <p:nvPr/>
        </p:nvSpPr>
        <p:spPr bwMode="auto">
          <a:xfrm>
            <a:off x="10267950" y="1246188"/>
            <a:ext cx="184150" cy="492125"/>
          </a:xfrm>
          <a:prstGeom prst="rect">
            <a:avLst/>
          </a:prstGeom>
          <a:noFill/>
          <a:ln w="9525">
            <a:noFill/>
            <a:miter lim="800000"/>
            <a:headEnd/>
            <a:tailEnd/>
          </a:ln>
        </p:spPr>
        <p:txBody>
          <a:bodyPr wrap="none">
            <a:spAutoFit/>
          </a:bodyPr>
          <a:lstStyle/>
          <a:p>
            <a:endParaRPr lang="en-US" sz="2600" dirty="0">
              <a:latin typeface="+mn-lt"/>
            </a:endParaRPr>
          </a:p>
        </p:txBody>
      </p:sp>
      <p:sp>
        <p:nvSpPr>
          <p:cNvPr id="8" name="Rounded Rectangle 7"/>
          <p:cNvSpPr/>
          <p:nvPr/>
        </p:nvSpPr>
        <p:spPr>
          <a:xfrm>
            <a:off x="1169540" y="1558733"/>
            <a:ext cx="1424066" cy="1032116"/>
          </a:xfrm>
          <a:prstGeom prst="roundRect">
            <a:avLst/>
          </a:prstGeom>
          <a:gradFill>
            <a:gsLst>
              <a:gs pos="0">
                <a:schemeClr val="accent1"/>
              </a:gs>
              <a:gs pos="80000">
                <a:schemeClr val="accent4">
                  <a:shade val="93000"/>
                  <a:satMod val="130000"/>
                </a:schemeClr>
              </a:gs>
              <a:gs pos="100000">
                <a:schemeClr val="accent4">
                  <a:shade val="94000"/>
                  <a:satMod val="135000"/>
                </a:schemeClr>
              </a:gs>
            </a:gsLst>
          </a:gradFill>
          <a:scene3d>
            <a:camera prst="orthographicFront"/>
            <a:lightRig rig="flat" dir="t"/>
          </a:scene3d>
        </p:spPr>
        <p:style>
          <a:lnRef idx="1">
            <a:schemeClr val="accent4"/>
          </a:lnRef>
          <a:fillRef idx="3">
            <a:schemeClr val="accent4"/>
          </a:fillRef>
          <a:effectRef idx="2">
            <a:schemeClr val="accent4"/>
          </a:effectRef>
          <a:fontRef idx="minor">
            <a:schemeClr val="lt1"/>
          </a:fontRef>
        </p:style>
      </p:sp>
      <p:sp>
        <p:nvSpPr>
          <p:cNvPr id="9" name="TextBox 8"/>
          <p:cNvSpPr txBox="1"/>
          <p:nvPr/>
        </p:nvSpPr>
        <p:spPr>
          <a:xfrm>
            <a:off x="1190623" y="1914525"/>
            <a:ext cx="1295400" cy="369332"/>
          </a:xfrm>
          <a:prstGeom prst="rect">
            <a:avLst/>
          </a:prstGeom>
          <a:noFill/>
        </p:spPr>
        <p:txBody>
          <a:bodyPr wrap="square" rtlCol="0">
            <a:spAutoFit/>
          </a:bodyPr>
          <a:lstStyle/>
          <a:p>
            <a:pPr algn="ctr" defTabSz="889000">
              <a:lnSpc>
                <a:spcPct val="90000"/>
              </a:lnSpc>
              <a:spcAft>
                <a:spcPct val="35000"/>
              </a:spcAft>
            </a:pPr>
            <a:r>
              <a:rPr lang="en-US" sz="2000" b="1" dirty="0" smtClean="0">
                <a:solidFill>
                  <a:schemeClr val="lt1"/>
                </a:solidFill>
                <a:effectLst>
                  <a:outerShdw blurRad="38100" dist="38100" dir="2700000" algn="tl">
                    <a:srgbClr val="000000">
                      <a:alpha val="43137"/>
                    </a:srgbClr>
                  </a:outerShdw>
                </a:effectLst>
                <a:latin typeface="+mn-lt"/>
                <a:cs typeface="+mn-cs"/>
              </a:rPr>
              <a:t>Vision</a:t>
            </a:r>
          </a:p>
        </p:txBody>
      </p:sp>
      <p:sp>
        <p:nvSpPr>
          <p:cNvPr id="10" name="Rounded Rectangle 9"/>
          <p:cNvSpPr/>
          <p:nvPr/>
        </p:nvSpPr>
        <p:spPr>
          <a:xfrm>
            <a:off x="1147749" y="2745270"/>
            <a:ext cx="1424066" cy="1032116"/>
          </a:xfrm>
          <a:prstGeom prst="roundRect">
            <a:avLst/>
          </a:prstGeom>
          <a:solidFill>
            <a:srgbClr val="C00000"/>
          </a:solidFill>
          <a:ln>
            <a:solidFill>
              <a:srgbClr val="C00000"/>
            </a:solidFill>
          </a:ln>
          <a:scene3d>
            <a:camera prst="orthographicFront"/>
            <a:lightRig rig="flat" dir="t"/>
          </a:scene3d>
        </p:spPr>
        <p:style>
          <a:lnRef idx="1">
            <a:schemeClr val="accent4"/>
          </a:lnRef>
          <a:fillRef idx="3">
            <a:schemeClr val="accent4"/>
          </a:fillRef>
          <a:effectRef idx="2">
            <a:schemeClr val="accent4"/>
          </a:effectRef>
          <a:fontRef idx="minor">
            <a:schemeClr val="lt1"/>
          </a:fontRef>
        </p:style>
      </p:sp>
      <p:graphicFrame>
        <p:nvGraphicFramePr>
          <p:cNvPr id="11" name="Diagram 10"/>
          <p:cNvGraphicFramePr/>
          <p:nvPr/>
        </p:nvGraphicFramePr>
        <p:xfrm>
          <a:off x="2256277" y="1819272"/>
          <a:ext cx="6496493" cy="4678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2" name="Straight Arrow Connector 11"/>
          <p:cNvCxnSpPr/>
          <p:nvPr/>
        </p:nvCxnSpPr>
        <p:spPr>
          <a:xfrm rot="10800000">
            <a:off x="2579915" y="3233057"/>
            <a:ext cx="1132115" cy="381000"/>
          </a:xfrm>
          <a:prstGeom prst="straightConnector1">
            <a:avLst/>
          </a:prstGeom>
          <a:ln w="25400" cap="rnd">
            <a:solidFill>
              <a:srgbClr val="C00000">
                <a:alpha val="75000"/>
              </a:srgbClr>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01509" y="2981323"/>
            <a:ext cx="1295400" cy="646331"/>
          </a:xfrm>
          <a:prstGeom prst="rect">
            <a:avLst/>
          </a:prstGeom>
          <a:noFill/>
        </p:spPr>
        <p:txBody>
          <a:bodyPr wrap="square" rtlCol="0">
            <a:spAutoFit/>
          </a:bodyPr>
          <a:lstStyle/>
          <a:p>
            <a:pPr algn="ctr" defTabSz="889000">
              <a:lnSpc>
                <a:spcPct val="90000"/>
              </a:lnSpc>
              <a:spcAft>
                <a:spcPct val="35000"/>
              </a:spcAft>
            </a:pPr>
            <a:r>
              <a:rPr lang="en-US" sz="2000" b="1" dirty="0" smtClean="0">
                <a:solidFill>
                  <a:schemeClr val="lt1"/>
                </a:solidFill>
                <a:effectLst>
                  <a:outerShdw blurRad="38100" dist="38100" dir="2700000" algn="tl">
                    <a:srgbClr val="000000">
                      <a:alpha val="43137"/>
                    </a:srgbClr>
                  </a:outerShdw>
                </a:effectLst>
                <a:latin typeface="+mn-lt"/>
                <a:cs typeface="+mn-cs"/>
              </a:rPr>
              <a:t>Implementation</a:t>
            </a:r>
          </a:p>
        </p:txBody>
      </p:sp>
      <p:cxnSp>
        <p:nvCxnSpPr>
          <p:cNvPr id="14" name="Straight Arrow Connector 13"/>
          <p:cNvCxnSpPr/>
          <p:nvPr/>
        </p:nvCxnSpPr>
        <p:spPr>
          <a:xfrm>
            <a:off x="2601686" y="2122714"/>
            <a:ext cx="2068285" cy="272143"/>
          </a:xfrm>
          <a:prstGeom prst="straightConnector1">
            <a:avLst/>
          </a:prstGeom>
          <a:ln w="25400" cap="rnd">
            <a:solidFill>
              <a:schemeClr val="tx2">
                <a:lumMod val="60000"/>
                <a:lumOff val="40000"/>
                <a:alpha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p:txBody>
          <a:bodyPr/>
          <a:lstStyle/>
          <a:p>
            <a:r>
              <a:rPr lang="en-US" dirty="0"/>
              <a:t>The Process in a </a:t>
            </a:r>
            <a:r>
              <a:rPr lang="en-US" dirty="0" smtClean="0"/>
              <a:t>Nutshell</a:t>
            </a:r>
            <a:endParaRPr lang="en-US" dirty="0"/>
          </a:p>
        </p:txBody>
      </p:sp>
    </p:spTree>
    <p:extLst>
      <p:ext uri="{BB962C8B-B14F-4D97-AF65-F5344CB8AC3E}">
        <p14:creationId xmlns:p14="http://schemas.microsoft.com/office/powerpoint/2010/main" val="229858567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301625" y="1143000"/>
            <a:ext cx="8153400" cy="4800600"/>
          </a:xfrm>
          <a:prstGeom prst="rect">
            <a:avLst/>
          </a:prstGeom>
        </p:spPr>
        <p:txBody>
          <a:bodyPr/>
          <a:lstStyle/>
          <a:p>
            <a:pPr>
              <a:spcBef>
                <a:spcPct val="30000"/>
              </a:spcBef>
              <a:spcAft>
                <a:spcPct val="25000"/>
              </a:spcAft>
              <a:buSzPct val="70000"/>
              <a:defRPr/>
            </a:pPr>
            <a:endParaRPr lang="en-US" sz="2000" kern="0" dirty="0">
              <a:latin typeface="+mn-lt"/>
              <a:ea typeface="ＭＳ Ｐゴシック" pitchFamily="1" charset="-128"/>
              <a:cs typeface="+mn-cs"/>
            </a:endParaRPr>
          </a:p>
        </p:txBody>
      </p:sp>
      <p:graphicFrame>
        <p:nvGraphicFramePr>
          <p:cNvPr id="16" name="Diagram 15"/>
          <p:cNvGraphicFramePr/>
          <p:nvPr>
            <p:extLst>
              <p:ext uri="{D42A27DB-BD31-4B8C-83A1-F6EECF244321}">
                <p14:modId xmlns:p14="http://schemas.microsoft.com/office/powerpoint/2010/main" val="1220641141"/>
              </p:ext>
            </p:extLst>
          </p:nvPr>
        </p:nvGraphicFramePr>
        <p:xfrm>
          <a:off x="1739478" y="1742343"/>
          <a:ext cx="5108812" cy="3188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7" name="Straight Connector 16"/>
          <p:cNvCxnSpPr/>
          <p:nvPr/>
        </p:nvCxnSpPr>
        <p:spPr>
          <a:xfrm>
            <a:off x="2121615" y="5244889"/>
            <a:ext cx="5227092" cy="229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7348707" y="2051313"/>
            <a:ext cx="0" cy="32208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121615" y="4958286"/>
            <a:ext cx="0" cy="2866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6871037" y="2051313"/>
            <a:ext cx="47767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415645" y="1164207"/>
            <a:ext cx="7942997" cy="464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smtClean="0">
                <a:solidFill>
                  <a:schemeClr val="tx1"/>
                </a:solidFill>
              </a:rPr>
              <a:t>Design</a:t>
            </a:r>
            <a:endParaRPr lang="en-US" b="1" dirty="0">
              <a:solidFill>
                <a:schemeClr val="tx1"/>
              </a:solidFill>
            </a:endParaRPr>
          </a:p>
        </p:txBody>
      </p:sp>
      <p:sp>
        <p:nvSpPr>
          <p:cNvPr id="23" name="Rectangle 22"/>
          <p:cNvSpPr/>
          <p:nvPr/>
        </p:nvSpPr>
        <p:spPr>
          <a:xfrm>
            <a:off x="295090" y="5451878"/>
            <a:ext cx="7942997" cy="464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smtClean="0">
                <a:solidFill>
                  <a:sysClr val="windowText" lastClr="000000"/>
                </a:solidFill>
              </a:rPr>
              <a:t>Build</a:t>
            </a:r>
            <a:endParaRPr lang="en-US" b="1" dirty="0">
              <a:solidFill>
                <a:sysClr val="windowText" lastClr="000000"/>
              </a:solidFill>
            </a:endParaRPr>
          </a:p>
        </p:txBody>
      </p:sp>
      <p:sp>
        <p:nvSpPr>
          <p:cNvPr id="2" name="Title 1"/>
          <p:cNvSpPr>
            <a:spLocks noGrp="1"/>
          </p:cNvSpPr>
          <p:nvPr>
            <p:ph type="title"/>
          </p:nvPr>
        </p:nvSpPr>
        <p:spPr/>
        <p:txBody>
          <a:bodyPr/>
          <a:lstStyle/>
          <a:p>
            <a:r>
              <a:rPr lang="en-GB" dirty="0"/>
              <a:t>The Process at a </a:t>
            </a:r>
            <a:r>
              <a:rPr lang="en-GB" dirty="0" smtClean="0"/>
              <a:t>Glance</a:t>
            </a:r>
            <a:endParaRPr lang="en-US" dirty="0"/>
          </a:p>
        </p:txBody>
      </p:sp>
    </p:spTree>
    <p:extLst>
      <p:ext uri="{BB962C8B-B14F-4D97-AF65-F5344CB8AC3E}">
        <p14:creationId xmlns:p14="http://schemas.microsoft.com/office/powerpoint/2010/main" val="84722743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301625" y="1143000"/>
            <a:ext cx="8153400" cy="4800600"/>
          </a:xfrm>
          <a:prstGeom prst="rect">
            <a:avLst/>
          </a:prstGeom>
        </p:spPr>
        <p:txBody>
          <a:bodyPr/>
          <a:lstStyle/>
          <a:p>
            <a:pPr>
              <a:spcBef>
                <a:spcPct val="30000"/>
              </a:spcBef>
              <a:spcAft>
                <a:spcPct val="25000"/>
              </a:spcAft>
              <a:buSzPct val="70000"/>
              <a:defRPr/>
            </a:pPr>
            <a:endParaRPr lang="en-US" sz="2000" kern="0" dirty="0">
              <a:latin typeface="+mn-lt"/>
              <a:ea typeface="ＭＳ Ｐゴシック" pitchFamily="1" charset="-128"/>
              <a:cs typeface="+mn-cs"/>
            </a:endParaRPr>
          </a:p>
        </p:txBody>
      </p:sp>
      <p:sp>
        <p:nvSpPr>
          <p:cNvPr id="7" name="TextBox 5"/>
          <p:cNvSpPr txBox="1">
            <a:spLocks noChangeArrowheads="1"/>
          </p:cNvSpPr>
          <p:nvPr/>
        </p:nvSpPr>
        <p:spPr bwMode="auto">
          <a:xfrm>
            <a:off x="10267950" y="1246188"/>
            <a:ext cx="184150" cy="492125"/>
          </a:xfrm>
          <a:prstGeom prst="rect">
            <a:avLst/>
          </a:prstGeom>
          <a:noFill/>
          <a:ln w="9525">
            <a:noFill/>
            <a:miter lim="800000"/>
            <a:headEnd/>
            <a:tailEnd/>
          </a:ln>
        </p:spPr>
        <p:txBody>
          <a:bodyPr wrap="none">
            <a:spAutoFit/>
          </a:bodyPr>
          <a:lstStyle/>
          <a:p>
            <a:endParaRPr lang="en-US" sz="2600" dirty="0">
              <a:latin typeface="+mn-lt"/>
            </a:endParaRPr>
          </a:p>
        </p:txBody>
      </p:sp>
      <p:sp>
        <p:nvSpPr>
          <p:cNvPr id="8" name="Rounded Rectangle 7"/>
          <p:cNvSpPr/>
          <p:nvPr/>
        </p:nvSpPr>
        <p:spPr>
          <a:xfrm>
            <a:off x="1169540" y="1558733"/>
            <a:ext cx="1424066" cy="1032116"/>
          </a:xfrm>
          <a:prstGeom prst="roundRect">
            <a:avLst/>
          </a:prstGeom>
          <a:gradFill>
            <a:gsLst>
              <a:gs pos="0">
                <a:schemeClr val="accent1"/>
              </a:gs>
              <a:gs pos="80000">
                <a:schemeClr val="accent4">
                  <a:shade val="93000"/>
                  <a:satMod val="130000"/>
                </a:schemeClr>
              </a:gs>
              <a:gs pos="100000">
                <a:schemeClr val="accent4">
                  <a:shade val="94000"/>
                  <a:satMod val="135000"/>
                </a:schemeClr>
              </a:gs>
            </a:gsLst>
          </a:gradFill>
          <a:ln>
            <a:solidFill>
              <a:srgbClr val="FFFF00"/>
            </a:solidFill>
          </a:ln>
          <a:effectLst>
            <a:glow rad="228600">
              <a:srgbClr val="FFFF00">
                <a:alpha val="40000"/>
              </a:srgbClr>
            </a:glow>
            <a:outerShdw blurRad="40000" dist="23000" dir="5400000" rotWithShape="0">
              <a:srgbClr val="000000">
                <a:alpha val="35000"/>
              </a:srgbClr>
            </a:outerShdw>
          </a:effectLst>
          <a:scene3d>
            <a:camera prst="orthographicFront"/>
            <a:lightRig rig="flat" dir="t"/>
          </a:scene3d>
        </p:spPr>
        <p:style>
          <a:lnRef idx="1">
            <a:schemeClr val="accent4"/>
          </a:lnRef>
          <a:fillRef idx="3">
            <a:schemeClr val="accent4"/>
          </a:fillRef>
          <a:effectRef idx="2">
            <a:schemeClr val="accent4"/>
          </a:effectRef>
          <a:fontRef idx="minor">
            <a:schemeClr val="lt1"/>
          </a:fontRef>
        </p:style>
      </p:sp>
      <p:sp>
        <p:nvSpPr>
          <p:cNvPr id="9" name="TextBox 8"/>
          <p:cNvSpPr txBox="1"/>
          <p:nvPr/>
        </p:nvSpPr>
        <p:spPr>
          <a:xfrm>
            <a:off x="1190623" y="1914525"/>
            <a:ext cx="1295400" cy="369332"/>
          </a:xfrm>
          <a:prstGeom prst="rect">
            <a:avLst/>
          </a:prstGeom>
          <a:noFill/>
        </p:spPr>
        <p:txBody>
          <a:bodyPr wrap="square" rtlCol="0">
            <a:spAutoFit/>
          </a:bodyPr>
          <a:lstStyle/>
          <a:p>
            <a:pPr algn="ctr" defTabSz="889000">
              <a:lnSpc>
                <a:spcPct val="90000"/>
              </a:lnSpc>
              <a:spcAft>
                <a:spcPct val="35000"/>
              </a:spcAft>
            </a:pPr>
            <a:r>
              <a:rPr lang="en-US" sz="2000" b="1" dirty="0" smtClean="0">
                <a:solidFill>
                  <a:schemeClr val="lt1"/>
                </a:solidFill>
                <a:effectLst>
                  <a:outerShdw blurRad="38100" dist="38100" dir="2700000" algn="tl">
                    <a:srgbClr val="000000">
                      <a:alpha val="43137"/>
                    </a:srgbClr>
                  </a:outerShdw>
                </a:effectLst>
                <a:latin typeface="+mn-lt"/>
                <a:cs typeface="+mn-cs"/>
              </a:rPr>
              <a:t>Vision</a:t>
            </a:r>
          </a:p>
        </p:txBody>
      </p:sp>
      <p:sp>
        <p:nvSpPr>
          <p:cNvPr id="10" name="Rounded Rectangle 9"/>
          <p:cNvSpPr/>
          <p:nvPr/>
        </p:nvSpPr>
        <p:spPr>
          <a:xfrm>
            <a:off x="1147749" y="2745270"/>
            <a:ext cx="1424066" cy="1032116"/>
          </a:xfrm>
          <a:prstGeom prst="roundRect">
            <a:avLst/>
          </a:prstGeom>
          <a:solidFill>
            <a:srgbClr val="C00000"/>
          </a:solidFill>
          <a:ln>
            <a:solidFill>
              <a:srgbClr val="C00000"/>
            </a:solidFill>
          </a:ln>
          <a:scene3d>
            <a:camera prst="orthographicFront"/>
            <a:lightRig rig="flat" dir="t"/>
          </a:scene3d>
        </p:spPr>
        <p:style>
          <a:lnRef idx="1">
            <a:schemeClr val="accent4"/>
          </a:lnRef>
          <a:fillRef idx="3">
            <a:schemeClr val="accent4"/>
          </a:fillRef>
          <a:effectRef idx="2">
            <a:schemeClr val="accent4"/>
          </a:effectRef>
          <a:fontRef idx="minor">
            <a:schemeClr val="lt1"/>
          </a:fontRef>
        </p:style>
      </p:sp>
      <p:graphicFrame>
        <p:nvGraphicFramePr>
          <p:cNvPr id="11" name="Diagram 10"/>
          <p:cNvGraphicFramePr/>
          <p:nvPr/>
        </p:nvGraphicFramePr>
        <p:xfrm>
          <a:off x="2256277" y="1819272"/>
          <a:ext cx="6496493" cy="4678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2" name="Straight Arrow Connector 11"/>
          <p:cNvCxnSpPr/>
          <p:nvPr/>
        </p:nvCxnSpPr>
        <p:spPr>
          <a:xfrm rot="10800000">
            <a:off x="2579915" y="3233057"/>
            <a:ext cx="1132115" cy="381000"/>
          </a:xfrm>
          <a:prstGeom prst="straightConnector1">
            <a:avLst/>
          </a:prstGeom>
          <a:ln w="25400" cap="rnd">
            <a:solidFill>
              <a:srgbClr val="C00000">
                <a:alpha val="75000"/>
              </a:srgbClr>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01509" y="2981323"/>
            <a:ext cx="1295400" cy="535531"/>
          </a:xfrm>
          <a:prstGeom prst="rect">
            <a:avLst/>
          </a:prstGeom>
          <a:noFill/>
        </p:spPr>
        <p:txBody>
          <a:bodyPr wrap="square" rtlCol="0">
            <a:spAutoFit/>
          </a:bodyPr>
          <a:lstStyle/>
          <a:p>
            <a:pPr algn="ctr" defTabSz="889000">
              <a:lnSpc>
                <a:spcPct val="90000"/>
              </a:lnSpc>
              <a:spcAft>
                <a:spcPct val="35000"/>
              </a:spcAft>
            </a:pPr>
            <a:r>
              <a:rPr lang="en-US" sz="1600" b="1" dirty="0" smtClean="0">
                <a:solidFill>
                  <a:schemeClr val="lt1"/>
                </a:solidFill>
                <a:effectLst>
                  <a:outerShdw blurRad="38100" dist="38100" dir="2700000" algn="tl">
                    <a:srgbClr val="000000">
                      <a:alpha val="43137"/>
                    </a:srgbClr>
                  </a:outerShdw>
                </a:effectLst>
                <a:latin typeface="+mn-lt"/>
                <a:cs typeface="+mn-cs"/>
              </a:rPr>
              <a:t>Implemen-tation</a:t>
            </a:r>
          </a:p>
        </p:txBody>
      </p:sp>
      <p:cxnSp>
        <p:nvCxnSpPr>
          <p:cNvPr id="14" name="Straight Arrow Connector 13"/>
          <p:cNvCxnSpPr/>
          <p:nvPr/>
        </p:nvCxnSpPr>
        <p:spPr>
          <a:xfrm>
            <a:off x="2601686" y="2122714"/>
            <a:ext cx="2068285" cy="272143"/>
          </a:xfrm>
          <a:prstGeom prst="straightConnector1">
            <a:avLst/>
          </a:prstGeom>
          <a:ln w="25400" cap="rnd">
            <a:solidFill>
              <a:schemeClr val="tx2">
                <a:lumMod val="60000"/>
                <a:lumOff val="40000"/>
                <a:alpha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The Process in a </a:t>
            </a:r>
            <a:r>
              <a:rPr lang="en-US" dirty="0" smtClean="0"/>
              <a:t>Nutshell</a:t>
            </a:r>
            <a:endParaRPr lang="en-US" dirty="0"/>
          </a:p>
        </p:txBody>
      </p:sp>
    </p:spTree>
    <p:extLst>
      <p:ext uri="{BB962C8B-B14F-4D97-AF65-F5344CB8AC3E}">
        <p14:creationId xmlns:p14="http://schemas.microsoft.com/office/powerpoint/2010/main" val="167456035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301625" y="1143000"/>
            <a:ext cx="8153400" cy="4800600"/>
          </a:xfrm>
          <a:prstGeom prst="rect">
            <a:avLst/>
          </a:prstGeom>
        </p:spPr>
        <p:txBody>
          <a:bodyPr/>
          <a:lstStyle/>
          <a:p>
            <a:pPr>
              <a:spcBef>
                <a:spcPct val="30000"/>
              </a:spcBef>
              <a:spcAft>
                <a:spcPct val="25000"/>
              </a:spcAft>
              <a:buSzPct val="70000"/>
              <a:defRPr/>
            </a:pPr>
            <a:endParaRPr lang="en-US" sz="2000" kern="0" dirty="0">
              <a:latin typeface="+mn-lt"/>
              <a:ea typeface="ＭＳ Ｐゴシック" pitchFamily="1" charset="-128"/>
              <a:cs typeface="+mn-cs"/>
            </a:endParaRPr>
          </a:p>
        </p:txBody>
      </p:sp>
      <p:sp>
        <p:nvSpPr>
          <p:cNvPr id="10" name="Title 9"/>
          <p:cNvSpPr>
            <a:spLocks noGrp="1"/>
          </p:cNvSpPr>
          <p:nvPr>
            <p:ph type="title"/>
          </p:nvPr>
        </p:nvSpPr>
        <p:spPr/>
        <p:txBody>
          <a:bodyPr/>
          <a:lstStyle/>
          <a:p>
            <a:r>
              <a:rPr lang="en-US" dirty="0" smtClean="0"/>
              <a:t>Vision</a:t>
            </a:r>
            <a:endParaRPr lang="en-US" dirty="0"/>
          </a:p>
        </p:txBody>
      </p:sp>
      <p:sp>
        <p:nvSpPr>
          <p:cNvPr id="11" name="Content Placeholder 10"/>
          <p:cNvSpPr>
            <a:spLocks noGrp="1"/>
          </p:cNvSpPr>
          <p:nvPr>
            <p:ph idx="1"/>
          </p:nvPr>
        </p:nvSpPr>
        <p:spPr/>
        <p:txBody>
          <a:bodyPr/>
          <a:lstStyle/>
          <a:p>
            <a:r>
              <a:rPr lang="en-US" dirty="0" smtClean="0"/>
              <a:t>Scenarios</a:t>
            </a:r>
          </a:p>
          <a:p>
            <a:pPr lvl="1"/>
            <a:r>
              <a:rPr lang="en-US" dirty="0" smtClean="0"/>
              <a:t>Where do you expect the product to be used?</a:t>
            </a:r>
          </a:p>
          <a:p>
            <a:pPr lvl="1"/>
            <a:r>
              <a:rPr lang="en-US" dirty="0" smtClean="0"/>
              <a:t>Live.com is different from Windows Vista</a:t>
            </a:r>
          </a:p>
          <a:p>
            <a:r>
              <a:rPr lang="en-US" dirty="0" smtClean="0"/>
              <a:t>Use cases/personas</a:t>
            </a:r>
          </a:p>
          <a:p>
            <a:r>
              <a:rPr lang="en-US" dirty="0" smtClean="0"/>
              <a:t>Add security to scenarios, use cases</a:t>
            </a:r>
          </a:p>
          <a:p>
            <a:pPr lvl="1"/>
            <a:r>
              <a:rPr lang="en-US" dirty="0" smtClean="0"/>
              <a:t>Think about what are you telling customers</a:t>
            </a:r>
            <a:br>
              <a:rPr lang="en-US" dirty="0" smtClean="0"/>
            </a:br>
            <a:r>
              <a:rPr lang="en-US" dirty="0" smtClean="0"/>
              <a:t>about the product’s security…</a:t>
            </a:r>
            <a:endParaRPr lang="en-US" dirty="0"/>
          </a:p>
        </p:txBody>
      </p:sp>
    </p:spTree>
    <p:extLst>
      <p:ext uri="{BB962C8B-B14F-4D97-AF65-F5344CB8AC3E}">
        <p14:creationId xmlns:p14="http://schemas.microsoft.com/office/powerpoint/2010/main" val="381857741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a:lnSpc>
                <a:spcPct val="115000"/>
              </a:lnSpc>
              <a:spcAft>
                <a:spcPts val="1000"/>
              </a:spcAft>
            </a:pPr>
            <a:r>
              <a:rPr lang="en-US" sz="1100" dirty="0">
                <a:latin typeface="Times New Roman"/>
                <a:ea typeface="Times New Roman"/>
                <a:cs typeface="Times New Roman"/>
              </a:rPr>
              <a:t>Copyright 2014 Carnegie Mellon University</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has been approved for public release and unlimited distribution except as restricted below.</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based upon work funded and supported by Department of Homeland Security Department of Defense Carnegie Mellon University under Contract No. FA8721-05-C-0003 with Carnegie Mellon University for the operation of the Software Engineering Institute, a federally funded research and development center sponsored by the United States Department of Defense.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Although the rights granted by contract do not require course attendance to use this material for U.S. Government purposes, the SEI recommends attendance to ensure proper understanding.</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DM-0001142</a:t>
            </a:r>
            <a:br>
              <a:rPr lang="en-US" sz="1100" dirty="0">
                <a:latin typeface="Times New Roman"/>
                <a:ea typeface="Times New Roman"/>
                <a:cs typeface="Times New Roman"/>
              </a:rPr>
            </a:br>
            <a:endParaRPr lang="en-US" sz="1100" dirty="0">
              <a:effectLst/>
              <a:latin typeface="Calibri"/>
              <a:ea typeface="Times New Roman"/>
              <a:cs typeface="Times New Roman"/>
            </a:endParaRPr>
          </a:p>
        </p:txBody>
      </p:sp>
    </p:spTree>
    <p:extLst>
      <p:ext uri="{BB962C8B-B14F-4D97-AF65-F5344CB8AC3E}">
        <p14:creationId xmlns:p14="http://schemas.microsoft.com/office/powerpoint/2010/main" val="67160514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Process: Diagramming</a:t>
            </a:r>
            <a:endParaRPr lang="en-US" dirty="0"/>
          </a:p>
        </p:txBody>
      </p:sp>
      <p:graphicFrame>
        <p:nvGraphicFramePr>
          <p:cNvPr id="5" name="Diagram 4"/>
          <p:cNvGraphicFramePr/>
          <p:nvPr>
            <p:extLst>
              <p:ext uri="{D42A27DB-BD31-4B8C-83A1-F6EECF244321}">
                <p14:modId xmlns:p14="http://schemas.microsoft.com/office/powerpoint/2010/main" val="2746924718"/>
              </p:ext>
            </p:extLst>
          </p:nvPr>
        </p:nvGraphicFramePr>
        <p:xfrm>
          <a:off x="1961707" y="1493874"/>
          <a:ext cx="6496493" cy="4678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6" name="Straight Arrow Connector 5"/>
          <p:cNvCxnSpPr/>
          <p:nvPr/>
        </p:nvCxnSpPr>
        <p:spPr>
          <a:xfrm>
            <a:off x="2270403" y="1760279"/>
            <a:ext cx="2094113" cy="363609"/>
          </a:xfrm>
          <a:prstGeom prst="straightConnector1">
            <a:avLst/>
          </a:prstGeom>
          <a:ln w="25400" cap="rnd">
            <a:solidFill>
              <a:schemeClr val="tx2">
                <a:lumMod val="60000"/>
                <a:lumOff val="40000"/>
                <a:alpha val="75000"/>
              </a:scheme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842293" y="1244221"/>
            <a:ext cx="1424066" cy="1032116"/>
            <a:chOff x="1169519" y="1569619"/>
            <a:chExt cx="1424066" cy="1032116"/>
          </a:xfrm>
        </p:grpSpPr>
        <p:sp>
          <p:nvSpPr>
            <p:cNvPr id="8" name="Rounded Rectangle 7"/>
            <p:cNvSpPr/>
            <p:nvPr/>
          </p:nvSpPr>
          <p:spPr>
            <a:xfrm>
              <a:off x="1169519" y="1569619"/>
              <a:ext cx="1424066" cy="1032116"/>
            </a:xfrm>
            <a:prstGeom prst="roundRect">
              <a:avLst/>
            </a:prstGeom>
            <a:gradFill>
              <a:gsLst>
                <a:gs pos="0">
                  <a:schemeClr val="accent1"/>
                </a:gs>
                <a:gs pos="80000">
                  <a:schemeClr val="accent4">
                    <a:shade val="93000"/>
                    <a:satMod val="130000"/>
                  </a:schemeClr>
                </a:gs>
                <a:gs pos="100000">
                  <a:schemeClr val="accent4">
                    <a:shade val="94000"/>
                    <a:satMod val="135000"/>
                  </a:schemeClr>
                </a:gs>
              </a:gsLst>
            </a:gradFill>
            <a:scene3d>
              <a:camera prst="orthographicFront"/>
              <a:lightRig rig="flat" dir="t"/>
            </a:scene3d>
          </p:spPr>
          <p:style>
            <a:lnRef idx="1">
              <a:schemeClr val="accent4"/>
            </a:lnRef>
            <a:fillRef idx="3">
              <a:schemeClr val="accent4"/>
            </a:fillRef>
            <a:effectRef idx="2">
              <a:schemeClr val="accent4"/>
            </a:effectRef>
            <a:fontRef idx="minor">
              <a:schemeClr val="lt1"/>
            </a:fontRef>
          </p:style>
        </p:sp>
        <p:sp>
          <p:nvSpPr>
            <p:cNvPr id="9" name="TextBox 8"/>
            <p:cNvSpPr txBox="1"/>
            <p:nvPr/>
          </p:nvSpPr>
          <p:spPr>
            <a:xfrm>
              <a:off x="1212395" y="1914525"/>
              <a:ext cx="1295400" cy="313932"/>
            </a:xfrm>
            <a:prstGeom prst="rect">
              <a:avLst/>
            </a:prstGeom>
            <a:noFill/>
          </p:spPr>
          <p:txBody>
            <a:bodyPr wrap="square" rtlCol="0">
              <a:spAutoFit/>
            </a:bodyPr>
            <a:lstStyle/>
            <a:p>
              <a:pPr algn="ctr" defTabSz="889000">
                <a:lnSpc>
                  <a:spcPct val="90000"/>
                </a:lnSpc>
                <a:spcAft>
                  <a:spcPct val="35000"/>
                </a:spcAft>
              </a:pPr>
              <a:r>
                <a:rPr lang="en-US" sz="1600" b="1" dirty="0" smtClean="0">
                  <a:solidFill>
                    <a:schemeClr val="lt1"/>
                  </a:solidFill>
                  <a:effectLst>
                    <a:outerShdw blurRad="38100" dist="38100" dir="2700000" algn="tl">
                      <a:srgbClr val="000000">
                        <a:alpha val="43137"/>
                      </a:srgbClr>
                    </a:outerShdw>
                  </a:effectLst>
                  <a:latin typeface="+mn-lt"/>
                  <a:cs typeface="+mn-cs"/>
                </a:rPr>
                <a:t>Vision</a:t>
              </a:r>
            </a:p>
          </p:txBody>
        </p:sp>
      </p:grpSp>
      <p:cxnSp>
        <p:nvCxnSpPr>
          <p:cNvPr id="10" name="Straight Arrow Connector 9"/>
          <p:cNvCxnSpPr/>
          <p:nvPr/>
        </p:nvCxnSpPr>
        <p:spPr>
          <a:xfrm rot="10800000">
            <a:off x="2307117" y="2907659"/>
            <a:ext cx="1132115" cy="381000"/>
          </a:xfrm>
          <a:prstGeom prst="straightConnector1">
            <a:avLst/>
          </a:prstGeom>
          <a:ln w="25400" cap="rnd">
            <a:solidFill>
              <a:srgbClr val="C00000">
                <a:alpha val="75000"/>
              </a:srgb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842293" y="2419872"/>
            <a:ext cx="1424066" cy="1032116"/>
            <a:chOff x="1147749" y="2745270"/>
            <a:chExt cx="1424066" cy="1032116"/>
          </a:xfrm>
        </p:grpSpPr>
        <p:sp>
          <p:nvSpPr>
            <p:cNvPr id="12" name="Rounded Rectangle 11"/>
            <p:cNvSpPr/>
            <p:nvPr/>
          </p:nvSpPr>
          <p:spPr>
            <a:xfrm>
              <a:off x="1147749" y="2745270"/>
              <a:ext cx="1424066" cy="1032116"/>
            </a:xfrm>
            <a:prstGeom prst="roundRect">
              <a:avLst/>
            </a:prstGeom>
            <a:solidFill>
              <a:srgbClr val="C00000"/>
            </a:solidFill>
            <a:ln>
              <a:solidFill>
                <a:srgbClr val="C00000"/>
              </a:solidFill>
            </a:ln>
            <a:scene3d>
              <a:camera prst="orthographicFront"/>
              <a:lightRig rig="flat" dir="t"/>
            </a:scene3d>
          </p:spPr>
          <p:style>
            <a:lnRef idx="1">
              <a:schemeClr val="accent4"/>
            </a:lnRef>
            <a:fillRef idx="3">
              <a:schemeClr val="accent4"/>
            </a:fillRef>
            <a:effectRef idx="2">
              <a:schemeClr val="accent4"/>
            </a:effectRef>
            <a:fontRef idx="minor">
              <a:schemeClr val="lt1"/>
            </a:fontRef>
          </p:style>
        </p:sp>
        <p:sp>
          <p:nvSpPr>
            <p:cNvPr id="13" name="TextBox 12"/>
            <p:cNvSpPr txBox="1"/>
            <p:nvPr/>
          </p:nvSpPr>
          <p:spPr>
            <a:xfrm>
              <a:off x="1234167" y="3104155"/>
              <a:ext cx="1295400" cy="313932"/>
            </a:xfrm>
            <a:prstGeom prst="rect">
              <a:avLst/>
            </a:prstGeom>
            <a:noFill/>
          </p:spPr>
          <p:txBody>
            <a:bodyPr wrap="square" rtlCol="0">
              <a:spAutoFit/>
            </a:bodyPr>
            <a:lstStyle/>
            <a:p>
              <a:pPr algn="ctr" defTabSz="889000">
                <a:lnSpc>
                  <a:spcPct val="90000"/>
                </a:lnSpc>
                <a:spcAft>
                  <a:spcPct val="35000"/>
                </a:spcAft>
              </a:pPr>
              <a:r>
                <a:rPr lang="en-US" sz="1600" b="1" dirty="0" smtClean="0">
                  <a:solidFill>
                    <a:schemeClr val="lt1"/>
                  </a:solidFill>
                  <a:effectLst>
                    <a:outerShdw blurRad="38100" dist="38100" dir="2700000" algn="tl">
                      <a:srgbClr val="000000">
                        <a:alpha val="43137"/>
                      </a:srgbClr>
                    </a:outerShdw>
                  </a:effectLst>
                  <a:latin typeface="+mn-lt"/>
                  <a:cs typeface="+mn-cs"/>
                </a:rPr>
                <a:t>Implement</a:t>
              </a:r>
            </a:p>
          </p:txBody>
        </p:sp>
      </p:grpSp>
    </p:spTree>
    <p:extLst>
      <p:ext uri="{BB962C8B-B14F-4D97-AF65-F5344CB8AC3E}">
        <p14:creationId xmlns:p14="http://schemas.microsoft.com/office/powerpoint/2010/main" val="319139368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Create Diagrams</a:t>
            </a:r>
            <a:endParaRPr lang="en-US" dirty="0"/>
          </a:p>
        </p:txBody>
      </p:sp>
      <p:sp>
        <p:nvSpPr>
          <p:cNvPr id="4" name="Content Placeholder 2"/>
          <p:cNvSpPr>
            <a:spLocks noGrp="1"/>
          </p:cNvSpPr>
          <p:nvPr>
            <p:ph idx="1"/>
          </p:nvPr>
        </p:nvSpPr>
        <p:spPr/>
        <p:txBody>
          <a:bodyPr/>
          <a:lstStyle/>
          <a:p>
            <a:r>
              <a:rPr lang="en-US" dirty="0" smtClean="0"/>
              <a:t>Go to the whiteboard</a:t>
            </a:r>
          </a:p>
          <a:p>
            <a:r>
              <a:rPr lang="en-US" dirty="0" smtClean="0"/>
              <a:t>Start with an overview which has:</a:t>
            </a:r>
          </a:p>
          <a:p>
            <a:pPr lvl="1"/>
            <a:r>
              <a:rPr lang="en-US" dirty="0" smtClean="0"/>
              <a:t>A few external interactors</a:t>
            </a:r>
          </a:p>
          <a:p>
            <a:pPr lvl="1"/>
            <a:r>
              <a:rPr lang="en-US" dirty="0" smtClean="0"/>
              <a:t>One or two processes</a:t>
            </a:r>
          </a:p>
          <a:p>
            <a:pPr lvl="1"/>
            <a:r>
              <a:rPr lang="en-US" dirty="0" smtClean="0"/>
              <a:t>One or two data stores (maybe)</a:t>
            </a:r>
          </a:p>
          <a:p>
            <a:pPr lvl="1"/>
            <a:r>
              <a:rPr lang="en-US" dirty="0" smtClean="0"/>
              <a:t>Data flows to connect them</a:t>
            </a:r>
          </a:p>
          <a:p>
            <a:r>
              <a:rPr lang="en-US" dirty="0" smtClean="0"/>
              <a:t>Check your work</a:t>
            </a:r>
          </a:p>
          <a:p>
            <a:pPr lvl="1"/>
            <a:r>
              <a:rPr lang="en-US" dirty="0" smtClean="0"/>
              <a:t>Can you tell a story without edits?</a:t>
            </a:r>
          </a:p>
          <a:p>
            <a:pPr lvl="1"/>
            <a:r>
              <a:rPr lang="en-US" dirty="0" smtClean="0"/>
              <a:t>Does it match reality?</a:t>
            </a:r>
          </a:p>
          <a:p>
            <a:endParaRPr lang="en-US" dirty="0"/>
          </a:p>
        </p:txBody>
      </p:sp>
    </p:spTree>
    <p:extLst>
      <p:ext uri="{BB962C8B-B14F-4D97-AF65-F5344CB8AC3E}">
        <p14:creationId xmlns:p14="http://schemas.microsoft.com/office/powerpoint/2010/main" val="287556095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Diagramming</a:t>
            </a:r>
            <a:endParaRPr lang="en-US" dirty="0"/>
          </a:p>
        </p:txBody>
      </p:sp>
      <p:sp>
        <p:nvSpPr>
          <p:cNvPr id="4" name="Content Placeholder 2"/>
          <p:cNvSpPr>
            <a:spLocks noGrp="1"/>
          </p:cNvSpPr>
          <p:nvPr>
            <p:ph idx="1"/>
          </p:nvPr>
        </p:nvSpPr>
        <p:spPr/>
        <p:txBody>
          <a:bodyPr/>
          <a:lstStyle/>
          <a:p>
            <a:r>
              <a:rPr lang="en-US" dirty="0" smtClean="0"/>
              <a:t>Use DFDs (Data Flow Diagrams)</a:t>
            </a:r>
          </a:p>
          <a:p>
            <a:pPr lvl="1"/>
            <a:r>
              <a:rPr lang="en-US" dirty="0" smtClean="0"/>
              <a:t>Include processes, data stores, data flows</a:t>
            </a:r>
          </a:p>
          <a:p>
            <a:pPr lvl="1"/>
            <a:r>
              <a:rPr lang="en-US" dirty="0" smtClean="0"/>
              <a:t>Include trust boundaries</a:t>
            </a:r>
          </a:p>
          <a:p>
            <a:pPr lvl="1"/>
            <a:r>
              <a:rPr lang="en-US" dirty="0" smtClean="0"/>
              <a:t>Diagrams per scenario may be helpful</a:t>
            </a:r>
          </a:p>
          <a:p>
            <a:r>
              <a:rPr lang="en-US" dirty="0" smtClean="0"/>
              <a:t>Update diagrams as product changes</a:t>
            </a:r>
          </a:p>
          <a:p>
            <a:r>
              <a:rPr lang="en-US" dirty="0" smtClean="0"/>
              <a:t>Enumerate assumptions, dependencies</a:t>
            </a:r>
          </a:p>
          <a:p>
            <a:r>
              <a:rPr lang="en-US" dirty="0" smtClean="0"/>
              <a:t>Number everything (if manual)</a:t>
            </a:r>
          </a:p>
          <a:p>
            <a:endParaRPr lang="en-US" dirty="0"/>
          </a:p>
        </p:txBody>
      </p:sp>
    </p:spTree>
    <p:extLst>
      <p:ext uri="{BB962C8B-B14F-4D97-AF65-F5344CB8AC3E}">
        <p14:creationId xmlns:p14="http://schemas.microsoft.com/office/powerpoint/2010/main" val="67386857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Diagram Elements: Examples</a:t>
            </a:r>
            <a:endParaRPr lang="en-US" dirty="0"/>
          </a:p>
        </p:txBody>
      </p:sp>
      <p:sp>
        <p:nvSpPr>
          <p:cNvPr id="30" name="Rounded Rectangle 29"/>
          <p:cNvSpPr/>
          <p:nvPr/>
        </p:nvSpPr>
        <p:spPr>
          <a:xfrm>
            <a:off x="2598738" y="4573588"/>
            <a:ext cx="3933824" cy="1370012"/>
          </a:xfrm>
          <a:prstGeom prst="roundRect">
            <a:avLst>
              <a:gd name="adj" fmla="val 6439"/>
            </a:avLst>
          </a:prstGeom>
          <a:gradFill flip="none" rotWithShape="1">
            <a:gsLst>
              <a:gs pos="23000">
                <a:schemeClr val="accent1">
                  <a:alpha val="84000"/>
                </a:schemeClr>
              </a:gs>
              <a:gs pos="37000">
                <a:schemeClr val="accent1">
                  <a:alpha val="54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31" name="Rounded Rectangle 30"/>
          <p:cNvSpPr/>
          <p:nvPr/>
        </p:nvSpPr>
        <p:spPr>
          <a:xfrm>
            <a:off x="6927850" y="1331913"/>
            <a:ext cx="1758950" cy="2981325"/>
          </a:xfrm>
          <a:prstGeom prst="roundRect">
            <a:avLst>
              <a:gd name="adj" fmla="val 6439"/>
            </a:avLst>
          </a:prstGeom>
          <a:gradFill flip="none" rotWithShape="1">
            <a:gsLst>
              <a:gs pos="23000">
                <a:schemeClr val="accent1">
                  <a:alpha val="84000"/>
                </a:schemeClr>
              </a:gs>
              <a:gs pos="37000">
                <a:schemeClr val="accent1">
                  <a:alpha val="54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32" name="Rounded Rectangle 31"/>
          <p:cNvSpPr/>
          <p:nvPr/>
        </p:nvSpPr>
        <p:spPr>
          <a:xfrm>
            <a:off x="4770966" y="1331913"/>
            <a:ext cx="1758950" cy="2981325"/>
          </a:xfrm>
          <a:prstGeom prst="roundRect">
            <a:avLst>
              <a:gd name="adj" fmla="val 6439"/>
            </a:avLst>
          </a:prstGeom>
          <a:gradFill flip="none" rotWithShape="1">
            <a:gsLst>
              <a:gs pos="23000">
                <a:schemeClr val="accent1">
                  <a:alpha val="84000"/>
                </a:schemeClr>
              </a:gs>
              <a:gs pos="37000">
                <a:schemeClr val="accent1">
                  <a:alpha val="54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33" name="Rounded Rectangle 32"/>
          <p:cNvSpPr/>
          <p:nvPr/>
        </p:nvSpPr>
        <p:spPr>
          <a:xfrm>
            <a:off x="2614083" y="1331913"/>
            <a:ext cx="1758950" cy="2981325"/>
          </a:xfrm>
          <a:prstGeom prst="roundRect">
            <a:avLst>
              <a:gd name="adj" fmla="val 6439"/>
            </a:avLst>
          </a:prstGeom>
          <a:gradFill flip="none" rotWithShape="1">
            <a:gsLst>
              <a:gs pos="23000">
                <a:schemeClr val="accent1">
                  <a:alpha val="84000"/>
                </a:schemeClr>
              </a:gs>
              <a:gs pos="37000">
                <a:schemeClr val="accent1">
                  <a:alpha val="54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34" name="Rounded Rectangle 33"/>
          <p:cNvSpPr/>
          <p:nvPr/>
        </p:nvSpPr>
        <p:spPr>
          <a:xfrm>
            <a:off x="457200" y="1331913"/>
            <a:ext cx="1758950" cy="2981325"/>
          </a:xfrm>
          <a:prstGeom prst="roundRect">
            <a:avLst>
              <a:gd name="adj" fmla="val 6439"/>
            </a:avLst>
          </a:prstGeom>
          <a:gradFill flip="none" rotWithShape="1">
            <a:gsLst>
              <a:gs pos="23000">
                <a:schemeClr val="accent1">
                  <a:alpha val="84000"/>
                </a:schemeClr>
              </a:gs>
              <a:gs pos="37000">
                <a:schemeClr val="accent1">
                  <a:alpha val="54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35" name="Text Box 50"/>
          <p:cNvSpPr txBox="1">
            <a:spLocks noChangeArrowheads="1"/>
          </p:cNvSpPr>
          <p:nvPr/>
        </p:nvSpPr>
        <p:spPr bwMode="auto">
          <a:xfrm>
            <a:off x="4386367" y="4593987"/>
            <a:ext cx="184199" cy="369130"/>
          </a:xfrm>
          <a:prstGeom prst="rect">
            <a:avLst/>
          </a:prstGeom>
          <a:noFill/>
          <a:ln w="12700">
            <a:noFill/>
            <a:miter lim="800000"/>
            <a:headEnd type="none" w="sm" len="sm"/>
            <a:tailEnd type="none" w="sm" len="sm"/>
          </a:ln>
          <a:effectLst/>
        </p:spPr>
        <p:txBody>
          <a:bodyPr wrap="none">
            <a:spAutoFit/>
          </a:bodyPr>
          <a:lstStyle/>
          <a:p>
            <a:endParaRPr lang="en-US" b="1" dirty="0">
              <a:effectLst>
                <a:outerShdw blurRad="38100" dist="38100" dir="2700000" algn="tl">
                  <a:srgbClr val="000000"/>
                </a:outerShdw>
              </a:effectLst>
              <a:latin typeface="+mn-lt"/>
            </a:endParaRPr>
          </a:p>
        </p:txBody>
      </p:sp>
      <p:sp>
        <p:nvSpPr>
          <p:cNvPr id="36" name="Text Box 51"/>
          <p:cNvSpPr txBox="1">
            <a:spLocks noChangeArrowheads="1"/>
          </p:cNvSpPr>
          <p:nvPr/>
        </p:nvSpPr>
        <p:spPr bwMode="auto">
          <a:xfrm>
            <a:off x="2667175" y="4976729"/>
            <a:ext cx="300176" cy="369130"/>
          </a:xfrm>
          <a:prstGeom prst="rect">
            <a:avLst/>
          </a:prstGeom>
          <a:noFill/>
          <a:ln w="12700">
            <a:noFill/>
            <a:miter lim="800000"/>
            <a:headEnd type="none" w="sm" len="sm"/>
            <a:tailEnd type="none" w="sm" len="sm"/>
          </a:ln>
          <a:effectLst/>
        </p:spPr>
        <p:txBody>
          <a:bodyPr wrap="none">
            <a:spAutoFit/>
          </a:bodyPr>
          <a:lstStyle/>
          <a:p>
            <a:pPr marL="114300" indent="-114300" algn="l">
              <a:buFontTx/>
              <a:buChar char="•"/>
            </a:pPr>
            <a:endParaRPr lang="en-US" sz="1800" dirty="0">
              <a:effectLst/>
              <a:latin typeface="+mn-lt"/>
            </a:endParaRPr>
          </a:p>
        </p:txBody>
      </p:sp>
      <p:sp>
        <p:nvSpPr>
          <p:cNvPr id="37" name="Text Box 35"/>
          <p:cNvSpPr txBox="1">
            <a:spLocks noChangeArrowheads="1"/>
          </p:cNvSpPr>
          <p:nvPr/>
        </p:nvSpPr>
        <p:spPr bwMode="auto">
          <a:xfrm>
            <a:off x="1501725" y="1420170"/>
            <a:ext cx="184098" cy="369680"/>
          </a:xfrm>
          <a:prstGeom prst="rect">
            <a:avLst/>
          </a:prstGeom>
          <a:noFill/>
          <a:ln w="12700">
            <a:noFill/>
            <a:miter lim="800000"/>
            <a:headEnd type="none" w="sm" len="sm"/>
            <a:tailEnd type="none" w="sm" len="sm"/>
          </a:ln>
          <a:effectLst/>
        </p:spPr>
        <p:txBody>
          <a:bodyPr wrap="none">
            <a:spAutoFit/>
          </a:bodyPr>
          <a:lstStyle/>
          <a:p>
            <a:endParaRPr lang="en-US" b="1" dirty="0">
              <a:effectLst>
                <a:outerShdw blurRad="38100" dist="38100" dir="2700000" algn="tl">
                  <a:srgbClr val="000000"/>
                </a:outerShdw>
              </a:effectLst>
              <a:latin typeface="+mn-lt"/>
            </a:endParaRPr>
          </a:p>
        </p:txBody>
      </p:sp>
      <p:sp>
        <p:nvSpPr>
          <p:cNvPr id="38" name="Text Box 36"/>
          <p:cNvSpPr txBox="1">
            <a:spLocks noChangeArrowheads="1"/>
          </p:cNvSpPr>
          <p:nvPr/>
        </p:nvSpPr>
        <p:spPr bwMode="auto">
          <a:xfrm>
            <a:off x="539665" y="2260487"/>
            <a:ext cx="1625702" cy="1077862"/>
          </a:xfrm>
          <a:prstGeom prst="rect">
            <a:avLst/>
          </a:prstGeom>
          <a:noFill/>
          <a:ln w="12700">
            <a:noFill/>
            <a:miter lim="800000"/>
            <a:headEnd type="none" w="sm" len="sm"/>
            <a:tailEnd type="none" w="sm" len="sm"/>
          </a:ln>
          <a:effectLst/>
        </p:spPr>
        <p:txBody>
          <a:bodyPr wrap="none">
            <a:spAutoFit/>
          </a:bodyPr>
          <a:lstStyle/>
          <a:p>
            <a:pPr marL="114300" indent="-114300">
              <a:buFontTx/>
              <a:buChar char="•"/>
            </a:pPr>
            <a:r>
              <a:rPr lang="en-US" sz="1600" dirty="0" smtClean="0">
                <a:solidFill>
                  <a:schemeClr val="bg1"/>
                </a:solidFill>
                <a:effectLst>
                  <a:outerShdw blurRad="38100" dist="38100" dir="2700000" algn="tl">
                    <a:srgbClr val="000000">
                      <a:alpha val="43137"/>
                    </a:srgbClr>
                  </a:outerShdw>
                </a:effectLst>
                <a:latin typeface="+mn-lt"/>
              </a:rPr>
              <a:t>People</a:t>
            </a:r>
            <a:endParaRPr lang="en-US" sz="1600" dirty="0">
              <a:solidFill>
                <a:schemeClr val="bg1"/>
              </a:solidFill>
              <a:effectLst>
                <a:outerShdw blurRad="38100" dist="38100" dir="2700000" algn="tl">
                  <a:srgbClr val="000000">
                    <a:alpha val="43137"/>
                  </a:srgbClr>
                </a:outerShdw>
              </a:effectLst>
              <a:latin typeface="+mn-lt"/>
            </a:endParaRPr>
          </a:p>
          <a:p>
            <a:pPr marL="114300" indent="-114300">
              <a:buFontTx/>
              <a:buChar char="•"/>
            </a:pPr>
            <a:r>
              <a:rPr lang="en-US" sz="1600" dirty="0" smtClean="0">
                <a:solidFill>
                  <a:schemeClr val="bg1"/>
                </a:solidFill>
                <a:effectLst>
                  <a:outerShdw blurRad="38100" dist="38100" dir="2700000" algn="tl">
                    <a:srgbClr val="000000">
                      <a:alpha val="43137"/>
                    </a:srgbClr>
                  </a:outerShdw>
                </a:effectLst>
                <a:latin typeface="+mn-lt"/>
              </a:rPr>
              <a:t>Other systems</a:t>
            </a:r>
            <a:endParaRPr lang="en-US" sz="1600" dirty="0">
              <a:solidFill>
                <a:schemeClr val="bg1"/>
              </a:solidFill>
              <a:effectLst>
                <a:outerShdw blurRad="38100" dist="38100" dir="2700000" algn="tl">
                  <a:srgbClr val="000000">
                    <a:alpha val="43137"/>
                  </a:srgbClr>
                </a:outerShdw>
              </a:effectLst>
              <a:latin typeface="+mn-lt"/>
            </a:endParaRPr>
          </a:p>
          <a:p>
            <a:pPr marL="114300" indent="-114300">
              <a:buFontTx/>
              <a:buChar char="•"/>
            </a:pPr>
            <a:r>
              <a:rPr lang="en-US" sz="1600" dirty="0" smtClean="0">
                <a:solidFill>
                  <a:schemeClr val="bg1"/>
                </a:solidFill>
                <a:effectLst>
                  <a:outerShdw blurRad="38100" dist="38100" dir="2700000" algn="tl">
                    <a:srgbClr val="000000">
                      <a:alpha val="43137"/>
                    </a:srgbClr>
                  </a:outerShdw>
                </a:effectLst>
                <a:latin typeface="+mn-lt"/>
              </a:rPr>
              <a:t>Microsoft.com</a:t>
            </a:r>
            <a:endParaRPr lang="en-US" sz="1600" dirty="0">
              <a:solidFill>
                <a:schemeClr val="bg1"/>
              </a:solidFill>
              <a:effectLst>
                <a:outerShdw blurRad="38100" dist="38100" dir="2700000" algn="tl">
                  <a:srgbClr val="000000">
                    <a:alpha val="43137"/>
                  </a:srgbClr>
                </a:outerShdw>
              </a:effectLst>
              <a:latin typeface="+mn-lt"/>
            </a:endParaRPr>
          </a:p>
          <a:p>
            <a:pPr marL="114300" indent="-114300" algn="l"/>
            <a:endParaRPr lang="en-US" sz="1600" dirty="0">
              <a:solidFill>
                <a:schemeClr val="bg1"/>
              </a:solidFill>
              <a:effectLst/>
              <a:latin typeface="+mn-lt"/>
            </a:endParaRPr>
          </a:p>
        </p:txBody>
      </p:sp>
      <p:sp>
        <p:nvSpPr>
          <p:cNvPr id="39" name="Rectangle 4"/>
          <p:cNvSpPr>
            <a:spLocks noChangeArrowheads="1"/>
          </p:cNvSpPr>
          <p:nvPr/>
        </p:nvSpPr>
        <p:spPr bwMode="auto">
          <a:xfrm>
            <a:off x="836597" y="1494403"/>
            <a:ext cx="1071924" cy="601287"/>
          </a:xfrm>
          <a:prstGeom prst="rect">
            <a:avLst/>
          </a:prstGeom>
          <a:noFill/>
          <a:ln w="15875" algn="ctr">
            <a:solidFill>
              <a:srgbClr val="FFCC00"/>
            </a:solidFill>
            <a:miter lim="800000"/>
            <a:headEnd/>
            <a:tailEnd type="none" w="lg" len="lg"/>
          </a:ln>
          <a:effectLst/>
        </p:spPr>
        <p:txBody>
          <a:bodyPr wrap="none" anchor="ctr"/>
          <a:lstStyle/>
          <a:p>
            <a:endParaRPr lang="en-US" dirty="0">
              <a:latin typeface="+mn-lt"/>
            </a:endParaRPr>
          </a:p>
        </p:txBody>
      </p:sp>
      <p:sp>
        <p:nvSpPr>
          <p:cNvPr id="40" name="Text Box 51"/>
          <p:cNvSpPr txBox="1">
            <a:spLocks noChangeArrowheads="1"/>
          </p:cNvSpPr>
          <p:nvPr/>
        </p:nvSpPr>
        <p:spPr bwMode="auto">
          <a:xfrm>
            <a:off x="4787957" y="2261208"/>
            <a:ext cx="1647559" cy="1568818"/>
          </a:xfrm>
          <a:prstGeom prst="rect">
            <a:avLst/>
          </a:prstGeom>
          <a:noFill/>
          <a:ln w="12700">
            <a:noFill/>
            <a:miter lim="800000"/>
            <a:headEnd type="none" w="sm" len="sm"/>
            <a:tailEnd type="none" w="sm" len="sm"/>
          </a:ln>
          <a:effectLst/>
        </p:spPr>
        <p:txBody>
          <a:bodyPr wrap="none">
            <a:spAutoFit/>
          </a:bodyPr>
          <a:lstStyle/>
          <a:p>
            <a:pPr marL="114300" indent="-114300" algn="l">
              <a:buFontTx/>
              <a:buChar char="•"/>
            </a:pPr>
            <a:r>
              <a:rPr lang="en-US" sz="1600" dirty="0">
                <a:solidFill>
                  <a:schemeClr val="bg1"/>
                </a:solidFill>
                <a:effectLst>
                  <a:outerShdw blurRad="38100" dist="38100" dir="2700000" algn="tl">
                    <a:srgbClr val="000000">
                      <a:alpha val="43137"/>
                    </a:srgbClr>
                  </a:outerShdw>
                </a:effectLst>
                <a:latin typeface="+mn-lt"/>
              </a:rPr>
              <a:t>Function call</a:t>
            </a:r>
          </a:p>
          <a:p>
            <a:pPr marL="114300" indent="-114300" algn="l">
              <a:buFontTx/>
              <a:buChar char="•"/>
            </a:pPr>
            <a:r>
              <a:rPr lang="en-US" sz="1600" dirty="0">
                <a:solidFill>
                  <a:schemeClr val="bg1"/>
                </a:solidFill>
                <a:effectLst>
                  <a:outerShdw blurRad="38100" dist="38100" dir="2700000" algn="tl">
                    <a:srgbClr val="000000">
                      <a:alpha val="43137"/>
                    </a:srgbClr>
                  </a:outerShdw>
                </a:effectLst>
                <a:latin typeface="+mn-lt"/>
              </a:rPr>
              <a:t>Network traffic</a:t>
            </a:r>
          </a:p>
          <a:p>
            <a:pPr marL="114300" indent="-114300" algn="l">
              <a:buFontTx/>
              <a:buChar char="•"/>
            </a:pPr>
            <a:r>
              <a:rPr lang="en-US" sz="1600" dirty="0" smtClean="0">
                <a:solidFill>
                  <a:schemeClr val="bg1"/>
                </a:solidFill>
                <a:effectLst>
                  <a:outerShdw blurRad="38100" dist="38100" dir="2700000" algn="tl">
                    <a:srgbClr val="000000">
                      <a:alpha val="43137"/>
                    </a:srgbClr>
                  </a:outerShdw>
                </a:effectLst>
                <a:latin typeface="+mn-lt"/>
              </a:rPr>
              <a:t>Remote </a:t>
            </a:r>
            <a:br>
              <a:rPr lang="en-US" sz="1600" dirty="0" smtClean="0">
                <a:solidFill>
                  <a:schemeClr val="bg1"/>
                </a:solidFill>
                <a:effectLst>
                  <a:outerShdw blurRad="38100" dist="38100" dir="2700000" algn="tl">
                    <a:srgbClr val="000000">
                      <a:alpha val="43137"/>
                    </a:srgbClr>
                  </a:outerShdw>
                </a:effectLst>
                <a:latin typeface="+mn-lt"/>
              </a:rPr>
            </a:br>
            <a:r>
              <a:rPr lang="en-US" sz="1600" dirty="0" smtClean="0">
                <a:solidFill>
                  <a:schemeClr val="bg1"/>
                </a:solidFill>
                <a:effectLst>
                  <a:outerShdw blurRad="38100" dist="38100" dir="2700000" algn="tl">
                    <a:srgbClr val="000000">
                      <a:alpha val="43137"/>
                    </a:srgbClr>
                  </a:outerShdw>
                </a:effectLst>
                <a:latin typeface="+mn-lt"/>
              </a:rPr>
              <a:t>Procedure Call</a:t>
            </a:r>
            <a:br>
              <a:rPr lang="en-US" sz="1600" dirty="0" smtClean="0">
                <a:solidFill>
                  <a:schemeClr val="bg1"/>
                </a:solidFill>
                <a:effectLst>
                  <a:outerShdw blurRad="38100" dist="38100" dir="2700000" algn="tl">
                    <a:srgbClr val="000000">
                      <a:alpha val="43137"/>
                    </a:srgbClr>
                  </a:outerShdw>
                </a:effectLst>
                <a:latin typeface="+mn-lt"/>
              </a:rPr>
            </a:br>
            <a:r>
              <a:rPr lang="en-US" sz="1600" dirty="0" smtClean="0">
                <a:solidFill>
                  <a:schemeClr val="bg1"/>
                </a:solidFill>
                <a:effectLst>
                  <a:outerShdw blurRad="38100" dist="38100" dir="2700000" algn="tl">
                    <a:srgbClr val="000000">
                      <a:alpha val="43137"/>
                    </a:srgbClr>
                  </a:outerShdw>
                </a:effectLst>
                <a:latin typeface="+mn-lt"/>
              </a:rPr>
              <a:t>(RPC)</a:t>
            </a:r>
          </a:p>
          <a:p>
            <a:pPr marL="114300" indent="-114300" algn="l"/>
            <a:endParaRPr lang="en-US" sz="1600" dirty="0">
              <a:solidFill>
                <a:schemeClr val="bg1"/>
              </a:solidFill>
              <a:effectLst/>
              <a:latin typeface="+mn-lt"/>
            </a:endParaRPr>
          </a:p>
        </p:txBody>
      </p:sp>
      <p:cxnSp>
        <p:nvCxnSpPr>
          <p:cNvPr id="41" name="AutoShape 9"/>
          <p:cNvCxnSpPr>
            <a:cxnSpLocks noChangeShapeType="1"/>
          </p:cNvCxnSpPr>
          <p:nvPr/>
        </p:nvCxnSpPr>
        <p:spPr bwMode="auto">
          <a:xfrm flipV="1">
            <a:off x="5167349" y="1571605"/>
            <a:ext cx="1037777" cy="331079"/>
          </a:xfrm>
          <a:prstGeom prst="curvedConnector3">
            <a:avLst>
              <a:gd name="adj1" fmla="val 49931"/>
            </a:avLst>
          </a:prstGeom>
          <a:noFill/>
          <a:ln w="15875">
            <a:solidFill>
              <a:srgbClr val="FFCC00"/>
            </a:solidFill>
            <a:round/>
            <a:headEnd/>
            <a:tailEnd type="triangle" w="lg" len="lg"/>
          </a:ln>
          <a:effectLst/>
        </p:spPr>
      </p:cxnSp>
      <p:sp>
        <p:nvSpPr>
          <p:cNvPr id="42" name="Text Box 42"/>
          <p:cNvSpPr txBox="1">
            <a:spLocks noChangeArrowheads="1"/>
          </p:cNvSpPr>
          <p:nvPr/>
        </p:nvSpPr>
        <p:spPr bwMode="auto">
          <a:xfrm>
            <a:off x="2720349" y="2261208"/>
            <a:ext cx="1561123" cy="2061825"/>
          </a:xfrm>
          <a:prstGeom prst="rect">
            <a:avLst/>
          </a:prstGeom>
          <a:noFill/>
          <a:ln w="12700">
            <a:noFill/>
            <a:miter lim="800000"/>
            <a:headEnd type="none" w="sm" len="sm"/>
            <a:tailEnd type="none" w="sm" len="sm"/>
          </a:ln>
          <a:effectLst/>
        </p:spPr>
        <p:txBody>
          <a:bodyPr wrap="none">
            <a:spAutoFit/>
          </a:bodyPr>
          <a:lstStyle/>
          <a:p>
            <a:pPr marL="114300" indent="-114300" algn="l">
              <a:buFontTx/>
              <a:buChar char="•"/>
            </a:pPr>
            <a:r>
              <a:rPr lang="en-US" sz="1600" dirty="0" smtClean="0">
                <a:solidFill>
                  <a:schemeClr val="bg1"/>
                </a:solidFill>
                <a:effectLst>
                  <a:outerShdw blurRad="38100" dist="38100" dir="2700000" algn="tl">
                    <a:srgbClr val="000000">
                      <a:alpha val="43137"/>
                    </a:srgbClr>
                  </a:outerShdw>
                </a:effectLst>
                <a:latin typeface="+mn-lt"/>
              </a:rPr>
              <a:t>DLLs</a:t>
            </a:r>
            <a:endParaRPr lang="en-US" sz="1600" dirty="0">
              <a:solidFill>
                <a:schemeClr val="bg1"/>
              </a:solidFill>
              <a:effectLst>
                <a:outerShdw blurRad="38100" dist="38100" dir="2700000" algn="tl">
                  <a:srgbClr val="000000">
                    <a:alpha val="43137"/>
                  </a:srgbClr>
                </a:outerShdw>
              </a:effectLst>
              <a:latin typeface="+mn-lt"/>
            </a:endParaRPr>
          </a:p>
          <a:p>
            <a:pPr marL="114300" indent="-114300" algn="l">
              <a:buFontTx/>
              <a:buChar char="•"/>
            </a:pPr>
            <a:r>
              <a:rPr lang="en-US" sz="1600" dirty="0">
                <a:solidFill>
                  <a:schemeClr val="bg1"/>
                </a:solidFill>
                <a:effectLst>
                  <a:outerShdw blurRad="38100" dist="38100" dir="2700000" algn="tl">
                    <a:srgbClr val="000000">
                      <a:alpha val="43137"/>
                    </a:srgbClr>
                  </a:outerShdw>
                </a:effectLst>
                <a:latin typeface="+mn-lt"/>
              </a:rPr>
              <a:t>EXEs</a:t>
            </a:r>
          </a:p>
          <a:p>
            <a:pPr marL="114300" indent="-114300" algn="l">
              <a:buFontTx/>
              <a:buChar char="•"/>
            </a:pPr>
            <a:r>
              <a:rPr lang="en-US" sz="1600" dirty="0">
                <a:solidFill>
                  <a:schemeClr val="bg1"/>
                </a:solidFill>
                <a:effectLst>
                  <a:outerShdw blurRad="38100" dist="38100" dir="2700000" algn="tl">
                    <a:srgbClr val="000000">
                      <a:alpha val="43137"/>
                    </a:srgbClr>
                  </a:outerShdw>
                </a:effectLst>
                <a:latin typeface="+mn-lt"/>
              </a:rPr>
              <a:t>COM </a:t>
            </a:r>
            <a:r>
              <a:rPr lang="en-US" sz="1600" dirty="0" smtClean="0">
                <a:solidFill>
                  <a:schemeClr val="bg1"/>
                </a:solidFill>
                <a:effectLst>
                  <a:outerShdw blurRad="38100" dist="38100" dir="2700000" algn="tl">
                    <a:srgbClr val="000000">
                      <a:alpha val="43137"/>
                    </a:srgbClr>
                  </a:outerShdw>
                </a:effectLst>
                <a:latin typeface="+mn-lt"/>
              </a:rPr>
              <a:t>object</a:t>
            </a:r>
          </a:p>
          <a:p>
            <a:pPr marL="114300" indent="-114300">
              <a:buFontTx/>
              <a:buChar char="•"/>
            </a:pPr>
            <a:r>
              <a:rPr lang="en-US" sz="1600" dirty="0" smtClean="0">
                <a:solidFill>
                  <a:schemeClr val="bg1"/>
                </a:solidFill>
                <a:effectLst>
                  <a:outerShdw blurRad="38100" dist="38100" dir="2700000" algn="tl">
                    <a:srgbClr val="000000">
                      <a:alpha val="43137"/>
                    </a:srgbClr>
                  </a:outerShdw>
                </a:effectLst>
                <a:latin typeface="+mn-lt"/>
              </a:rPr>
              <a:t>Components</a:t>
            </a:r>
          </a:p>
          <a:p>
            <a:pPr marL="114300" indent="-114300">
              <a:buFontTx/>
              <a:buChar char="•"/>
            </a:pPr>
            <a:r>
              <a:rPr lang="en-US" sz="1600" dirty="0" smtClean="0">
                <a:solidFill>
                  <a:schemeClr val="bg1"/>
                </a:solidFill>
                <a:effectLst>
                  <a:outerShdw blurRad="38100" dist="38100" dir="2700000" algn="tl">
                    <a:srgbClr val="000000">
                      <a:alpha val="43137"/>
                    </a:srgbClr>
                  </a:outerShdw>
                </a:effectLst>
                <a:latin typeface="+mn-lt"/>
              </a:rPr>
              <a:t>Services</a:t>
            </a:r>
          </a:p>
          <a:p>
            <a:pPr marL="114300" indent="-114300">
              <a:buFontTx/>
              <a:buChar char="•"/>
            </a:pPr>
            <a:r>
              <a:rPr lang="en-US" sz="1600" dirty="0" smtClean="0">
                <a:solidFill>
                  <a:schemeClr val="bg1"/>
                </a:solidFill>
                <a:effectLst>
                  <a:outerShdw blurRad="38100" dist="38100" dir="2700000" algn="tl">
                    <a:srgbClr val="000000">
                      <a:alpha val="43137"/>
                    </a:srgbClr>
                  </a:outerShdw>
                </a:effectLst>
                <a:latin typeface="+mn-lt"/>
              </a:rPr>
              <a:t>Web Services</a:t>
            </a:r>
          </a:p>
          <a:p>
            <a:pPr marL="114300" indent="-114300">
              <a:buFontTx/>
              <a:buChar char="•"/>
            </a:pPr>
            <a:r>
              <a:rPr lang="en-US" sz="1600" dirty="0" smtClean="0">
                <a:solidFill>
                  <a:schemeClr val="bg1"/>
                </a:solidFill>
                <a:effectLst>
                  <a:outerShdw blurRad="38100" dist="38100" dir="2700000" algn="tl">
                    <a:srgbClr val="000000">
                      <a:alpha val="43137"/>
                    </a:srgbClr>
                  </a:outerShdw>
                </a:effectLst>
                <a:latin typeface="+mn-lt"/>
              </a:rPr>
              <a:t>Assemblies</a:t>
            </a:r>
          </a:p>
          <a:p>
            <a:pPr marL="114300" indent="-114300" algn="l"/>
            <a:endParaRPr lang="en-US" sz="1600" dirty="0">
              <a:solidFill>
                <a:schemeClr val="bg1"/>
              </a:solidFill>
              <a:effectLst/>
              <a:latin typeface="+mn-lt"/>
            </a:endParaRPr>
          </a:p>
        </p:txBody>
      </p:sp>
      <p:sp>
        <p:nvSpPr>
          <p:cNvPr id="43" name="Oval 5"/>
          <p:cNvSpPr>
            <a:spLocks noChangeArrowheads="1"/>
          </p:cNvSpPr>
          <p:nvPr/>
        </p:nvSpPr>
        <p:spPr bwMode="auto">
          <a:xfrm>
            <a:off x="3226899" y="1478072"/>
            <a:ext cx="576048" cy="576048"/>
          </a:xfrm>
          <a:prstGeom prst="ellipse">
            <a:avLst/>
          </a:prstGeom>
          <a:noFill/>
          <a:ln w="15875" algn="ctr">
            <a:solidFill>
              <a:srgbClr val="FFCC00"/>
            </a:solidFill>
            <a:round/>
            <a:headEnd/>
            <a:tailEnd type="none" w="lg" len="lg"/>
          </a:ln>
          <a:effectLst/>
        </p:spPr>
        <p:txBody>
          <a:bodyPr wrap="none" anchor="ctr"/>
          <a:lstStyle/>
          <a:p>
            <a:endParaRPr lang="en-US" dirty="0">
              <a:latin typeface="+mn-lt"/>
            </a:endParaRPr>
          </a:p>
        </p:txBody>
      </p:sp>
      <p:sp>
        <p:nvSpPr>
          <p:cNvPr id="44" name="Text Box 58"/>
          <p:cNvSpPr txBox="1">
            <a:spLocks noChangeArrowheads="1"/>
          </p:cNvSpPr>
          <p:nvPr/>
        </p:nvSpPr>
        <p:spPr bwMode="auto">
          <a:xfrm>
            <a:off x="7002119" y="2261208"/>
            <a:ext cx="1566605" cy="1815322"/>
          </a:xfrm>
          <a:prstGeom prst="rect">
            <a:avLst/>
          </a:prstGeom>
          <a:noFill/>
          <a:ln w="12700">
            <a:noFill/>
            <a:miter lim="800000"/>
            <a:headEnd type="none" w="sm" len="sm"/>
            <a:tailEnd type="none" w="sm" len="sm"/>
          </a:ln>
          <a:effectLst/>
        </p:spPr>
        <p:txBody>
          <a:bodyPr wrap="none">
            <a:spAutoFit/>
          </a:bodyPr>
          <a:lstStyle/>
          <a:p>
            <a:pPr marL="114300" indent="-114300" algn="l">
              <a:buFontTx/>
              <a:buChar char="•"/>
            </a:pPr>
            <a:r>
              <a:rPr lang="en-US" sz="1600" dirty="0">
                <a:solidFill>
                  <a:schemeClr val="bg1"/>
                </a:solidFill>
                <a:effectLst>
                  <a:outerShdw blurRad="38100" dist="38100" dir="2700000" algn="tl">
                    <a:srgbClr val="000000">
                      <a:alpha val="43137"/>
                    </a:srgbClr>
                  </a:outerShdw>
                </a:effectLst>
                <a:latin typeface="+mn-lt"/>
              </a:rPr>
              <a:t>Database</a:t>
            </a:r>
          </a:p>
          <a:p>
            <a:pPr marL="114300" indent="-114300" algn="l">
              <a:buFontTx/>
              <a:buChar char="•"/>
            </a:pPr>
            <a:r>
              <a:rPr lang="en-US" sz="1600" dirty="0">
                <a:solidFill>
                  <a:schemeClr val="bg1"/>
                </a:solidFill>
                <a:effectLst>
                  <a:outerShdw blurRad="38100" dist="38100" dir="2700000" algn="tl">
                    <a:srgbClr val="000000">
                      <a:alpha val="43137"/>
                    </a:srgbClr>
                  </a:outerShdw>
                </a:effectLst>
                <a:latin typeface="+mn-lt"/>
              </a:rPr>
              <a:t>File</a:t>
            </a:r>
          </a:p>
          <a:p>
            <a:pPr marL="114300" indent="-114300" algn="l">
              <a:buFontTx/>
              <a:buChar char="•"/>
            </a:pPr>
            <a:r>
              <a:rPr lang="en-US" sz="1600" dirty="0">
                <a:solidFill>
                  <a:schemeClr val="bg1"/>
                </a:solidFill>
                <a:effectLst>
                  <a:outerShdw blurRad="38100" dist="38100" dir="2700000" algn="tl">
                    <a:srgbClr val="000000">
                      <a:alpha val="43137"/>
                    </a:srgbClr>
                  </a:outerShdw>
                </a:effectLst>
                <a:latin typeface="+mn-lt"/>
              </a:rPr>
              <a:t>Registry</a:t>
            </a:r>
          </a:p>
          <a:p>
            <a:pPr marL="114300" indent="-114300" algn="l">
              <a:buFontTx/>
              <a:buChar char="•"/>
            </a:pPr>
            <a:r>
              <a:rPr lang="en-US" sz="1600" dirty="0">
                <a:solidFill>
                  <a:schemeClr val="bg1"/>
                </a:solidFill>
                <a:effectLst>
                  <a:outerShdw blurRad="38100" dist="38100" dir="2700000" algn="tl">
                    <a:srgbClr val="000000">
                      <a:alpha val="43137"/>
                    </a:srgbClr>
                  </a:outerShdw>
                </a:effectLst>
                <a:latin typeface="+mn-lt"/>
              </a:rPr>
              <a:t>Shared </a:t>
            </a:r>
            <a:br>
              <a:rPr lang="en-US" sz="1600" dirty="0">
                <a:solidFill>
                  <a:schemeClr val="bg1"/>
                </a:solidFill>
                <a:effectLst>
                  <a:outerShdw blurRad="38100" dist="38100" dir="2700000" algn="tl">
                    <a:srgbClr val="000000">
                      <a:alpha val="43137"/>
                    </a:srgbClr>
                  </a:outerShdw>
                </a:effectLst>
                <a:latin typeface="+mn-lt"/>
              </a:rPr>
            </a:br>
            <a:r>
              <a:rPr lang="en-US" sz="1600" dirty="0">
                <a:solidFill>
                  <a:schemeClr val="bg1"/>
                </a:solidFill>
                <a:effectLst>
                  <a:outerShdw blurRad="38100" dist="38100" dir="2700000" algn="tl">
                    <a:srgbClr val="000000">
                      <a:alpha val="43137"/>
                    </a:srgbClr>
                  </a:outerShdw>
                </a:effectLst>
                <a:latin typeface="+mn-lt"/>
              </a:rPr>
              <a:t>Memory</a:t>
            </a:r>
          </a:p>
          <a:p>
            <a:pPr marL="114300" indent="-114300" algn="l">
              <a:buFontTx/>
              <a:buChar char="•"/>
            </a:pPr>
            <a:r>
              <a:rPr lang="en-US" sz="1600" dirty="0" smtClean="0">
                <a:solidFill>
                  <a:schemeClr val="bg1"/>
                </a:solidFill>
                <a:effectLst>
                  <a:outerShdw blurRad="38100" dist="38100" dir="2700000" algn="tl">
                    <a:srgbClr val="000000">
                      <a:alpha val="43137"/>
                    </a:srgbClr>
                  </a:outerShdw>
                </a:effectLst>
                <a:latin typeface="+mn-lt"/>
              </a:rPr>
              <a:t>Queue / Stack</a:t>
            </a:r>
            <a:endParaRPr lang="en-US" sz="1600" dirty="0">
              <a:solidFill>
                <a:schemeClr val="bg1"/>
              </a:solidFill>
              <a:effectLst>
                <a:outerShdw blurRad="38100" dist="38100" dir="2700000" algn="tl">
                  <a:srgbClr val="000000">
                    <a:alpha val="43137"/>
                  </a:srgbClr>
                </a:outerShdw>
              </a:effectLst>
              <a:latin typeface="+mn-lt"/>
            </a:endParaRPr>
          </a:p>
          <a:p>
            <a:pPr marL="114300" indent="-114300" algn="l"/>
            <a:endParaRPr lang="en-US" sz="1600" dirty="0">
              <a:solidFill>
                <a:schemeClr val="bg1"/>
              </a:solidFill>
              <a:effectLst/>
              <a:latin typeface="+mn-lt"/>
            </a:endParaRPr>
          </a:p>
        </p:txBody>
      </p:sp>
      <p:grpSp>
        <p:nvGrpSpPr>
          <p:cNvPr id="45" name="Group 6"/>
          <p:cNvGrpSpPr>
            <a:grpSpLocks/>
          </p:cNvGrpSpPr>
          <p:nvPr/>
        </p:nvGrpSpPr>
        <p:grpSpPr bwMode="auto">
          <a:xfrm>
            <a:off x="7323073" y="1564182"/>
            <a:ext cx="1045200" cy="435005"/>
            <a:chOff x="411" y="3170"/>
            <a:chExt cx="704" cy="293"/>
          </a:xfrm>
        </p:grpSpPr>
        <p:sp>
          <p:nvSpPr>
            <p:cNvPr id="46" name="Line 7"/>
            <p:cNvSpPr>
              <a:spLocks noChangeShapeType="1"/>
            </p:cNvSpPr>
            <p:nvPr/>
          </p:nvSpPr>
          <p:spPr bwMode="auto">
            <a:xfrm>
              <a:off x="411" y="3170"/>
              <a:ext cx="703" cy="0"/>
            </a:xfrm>
            <a:prstGeom prst="line">
              <a:avLst/>
            </a:prstGeom>
            <a:noFill/>
            <a:ln w="15875">
              <a:solidFill>
                <a:srgbClr val="FFCC00"/>
              </a:solidFill>
              <a:round/>
              <a:headEnd/>
              <a:tailEnd type="none" w="lg" len="lg"/>
            </a:ln>
            <a:effectLst/>
          </p:spPr>
          <p:txBody>
            <a:bodyPr/>
            <a:lstStyle/>
            <a:p>
              <a:endParaRPr lang="en-US" dirty="0">
                <a:latin typeface="+mn-lt"/>
              </a:endParaRPr>
            </a:p>
          </p:txBody>
        </p:sp>
        <p:sp>
          <p:nvSpPr>
            <p:cNvPr id="47" name="Line 8"/>
            <p:cNvSpPr>
              <a:spLocks noChangeShapeType="1"/>
            </p:cNvSpPr>
            <p:nvPr/>
          </p:nvSpPr>
          <p:spPr bwMode="auto">
            <a:xfrm>
              <a:off x="412" y="3463"/>
              <a:ext cx="703" cy="0"/>
            </a:xfrm>
            <a:prstGeom prst="line">
              <a:avLst/>
            </a:prstGeom>
            <a:noFill/>
            <a:ln w="15875">
              <a:solidFill>
                <a:srgbClr val="FFCC00"/>
              </a:solidFill>
              <a:round/>
              <a:headEnd/>
              <a:tailEnd type="none" w="lg" len="lg"/>
            </a:ln>
            <a:effectLst/>
          </p:spPr>
          <p:txBody>
            <a:bodyPr/>
            <a:lstStyle/>
            <a:p>
              <a:endParaRPr lang="en-US" dirty="0">
                <a:latin typeface="+mn-lt"/>
              </a:endParaRPr>
            </a:p>
          </p:txBody>
        </p:sp>
      </p:grpSp>
      <p:sp>
        <p:nvSpPr>
          <p:cNvPr id="48" name="TextBox 47"/>
          <p:cNvSpPr txBox="1"/>
          <p:nvPr/>
        </p:nvSpPr>
        <p:spPr>
          <a:xfrm>
            <a:off x="884106" y="1484010"/>
            <a:ext cx="997691" cy="604461"/>
          </a:xfrm>
          <a:prstGeom prst="rect">
            <a:avLst/>
          </a:prstGeom>
          <a:noFill/>
          <a:ln>
            <a:noFill/>
          </a:ln>
          <a:effectLst/>
        </p:spPr>
        <p:txBody>
          <a:bodyPr wrap="square" rtlCol="0">
            <a:spAutoFit/>
          </a:bodyPr>
          <a:lstStyle/>
          <a:p>
            <a:pPr algn="ctr"/>
            <a:r>
              <a:rPr lang="en-US" sz="1600" dirty="0" smtClean="0">
                <a:solidFill>
                  <a:schemeClr val="bg1"/>
                </a:solidFill>
                <a:effectLst>
                  <a:outerShdw blurRad="38100" dist="38100" dir="2700000" algn="tl">
                    <a:srgbClr val="000000">
                      <a:alpha val="43137"/>
                    </a:srgbClr>
                  </a:outerShdw>
                </a:effectLst>
                <a:latin typeface="+mn-lt"/>
              </a:rPr>
              <a:t>External Entity</a:t>
            </a:r>
            <a:endParaRPr lang="en-US" sz="1600" dirty="0">
              <a:solidFill>
                <a:schemeClr val="bg1"/>
              </a:solidFill>
              <a:effectLst>
                <a:outerShdw blurRad="38100" dist="38100" dir="2700000" algn="tl">
                  <a:srgbClr val="000000">
                    <a:alpha val="43137"/>
                  </a:srgbClr>
                </a:outerShdw>
              </a:effectLst>
              <a:latin typeface="+mn-lt"/>
            </a:endParaRPr>
          </a:p>
        </p:txBody>
      </p:sp>
      <p:sp>
        <p:nvSpPr>
          <p:cNvPr id="49" name="TextBox 48"/>
          <p:cNvSpPr txBox="1"/>
          <p:nvPr/>
        </p:nvSpPr>
        <p:spPr>
          <a:xfrm>
            <a:off x="2917241" y="1569387"/>
            <a:ext cx="1168984" cy="369332"/>
          </a:xfrm>
          <a:prstGeom prst="rect">
            <a:avLst/>
          </a:prstGeom>
          <a:noFill/>
        </p:spPr>
        <p:txBody>
          <a:bodyPr wrap="square" rtlCol="0">
            <a:spAutoFit/>
          </a:bodyPr>
          <a:lstStyle/>
          <a:p>
            <a:pPr algn="ctr"/>
            <a:r>
              <a:rPr lang="en-US" dirty="0" smtClean="0">
                <a:solidFill>
                  <a:schemeClr val="bg1"/>
                </a:solidFill>
                <a:effectLst>
                  <a:outerShdw blurRad="38100" dist="38100" dir="2700000" algn="tl">
                    <a:srgbClr val="000000">
                      <a:alpha val="43137"/>
                    </a:srgbClr>
                  </a:outerShdw>
                </a:effectLst>
                <a:latin typeface="+mn-lt"/>
              </a:rPr>
              <a:t>Process</a:t>
            </a:r>
            <a:endParaRPr lang="en-US" dirty="0">
              <a:solidFill>
                <a:schemeClr val="bg1"/>
              </a:solidFill>
              <a:effectLst>
                <a:outerShdw blurRad="38100" dist="38100" dir="2700000" algn="tl">
                  <a:srgbClr val="000000">
                    <a:alpha val="43137"/>
                  </a:srgbClr>
                </a:outerShdw>
              </a:effectLst>
              <a:latin typeface="+mn-lt"/>
            </a:endParaRPr>
          </a:p>
        </p:txBody>
      </p:sp>
      <p:sp>
        <p:nvSpPr>
          <p:cNvPr id="50" name="TextBox 49"/>
          <p:cNvSpPr txBox="1"/>
          <p:nvPr/>
        </p:nvSpPr>
        <p:spPr>
          <a:xfrm>
            <a:off x="4787842" y="1428511"/>
            <a:ext cx="1639064" cy="584775"/>
          </a:xfrm>
          <a:prstGeom prst="rect">
            <a:avLst/>
          </a:prstGeom>
          <a:noFill/>
        </p:spPr>
        <p:txBody>
          <a:bodyPr wrap="square" rtlCol="0">
            <a:spAutoFit/>
          </a:bodyPr>
          <a:lstStyle/>
          <a:p>
            <a:r>
              <a:rPr lang="en-US" sz="1600" dirty="0" smtClean="0">
                <a:solidFill>
                  <a:schemeClr val="bg1"/>
                </a:solidFill>
                <a:effectLst>
                  <a:outerShdw blurRad="38100" dist="38100" dir="2700000" algn="tl">
                    <a:srgbClr val="000000">
                      <a:alpha val="43137"/>
                    </a:srgbClr>
                  </a:outerShdw>
                </a:effectLst>
                <a:latin typeface="+mn-lt"/>
              </a:rPr>
              <a:t>Data              </a:t>
            </a:r>
          </a:p>
          <a:p>
            <a:pPr algn="r"/>
            <a:r>
              <a:rPr lang="en-US" sz="1600" dirty="0" smtClean="0">
                <a:solidFill>
                  <a:schemeClr val="bg1"/>
                </a:solidFill>
                <a:effectLst>
                  <a:outerShdw blurRad="38100" dist="38100" dir="2700000" algn="tl">
                    <a:srgbClr val="000000">
                      <a:alpha val="43137"/>
                    </a:srgbClr>
                  </a:outerShdw>
                </a:effectLst>
                <a:latin typeface="+mn-lt"/>
              </a:rPr>
              <a:t>Flow</a:t>
            </a:r>
            <a:endParaRPr lang="en-US" sz="1600" dirty="0">
              <a:solidFill>
                <a:schemeClr val="bg1"/>
              </a:solidFill>
              <a:effectLst>
                <a:outerShdw blurRad="38100" dist="38100" dir="2700000" algn="tl">
                  <a:srgbClr val="000000">
                    <a:alpha val="43137"/>
                  </a:srgbClr>
                </a:outerShdw>
              </a:effectLst>
              <a:latin typeface="+mn-lt"/>
            </a:endParaRPr>
          </a:p>
        </p:txBody>
      </p:sp>
      <p:sp>
        <p:nvSpPr>
          <p:cNvPr id="51" name="TextBox 50"/>
          <p:cNvSpPr txBox="1"/>
          <p:nvPr/>
        </p:nvSpPr>
        <p:spPr>
          <a:xfrm>
            <a:off x="7012780" y="1593373"/>
            <a:ext cx="1567800" cy="338554"/>
          </a:xfrm>
          <a:prstGeom prst="rect">
            <a:avLst/>
          </a:prstGeom>
          <a:noFill/>
        </p:spPr>
        <p:txBody>
          <a:bodyPr wrap="square" rtlCol="0">
            <a:spAutoFit/>
          </a:bodyPr>
          <a:lstStyle/>
          <a:p>
            <a:pPr algn="ctr"/>
            <a:r>
              <a:rPr lang="en-US" sz="1600" dirty="0" smtClean="0">
                <a:solidFill>
                  <a:schemeClr val="bg1"/>
                </a:solidFill>
                <a:effectLst>
                  <a:outerShdw blurRad="38100" dist="38100" dir="2700000" algn="tl">
                    <a:srgbClr val="000000">
                      <a:alpha val="43137"/>
                    </a:srgbClr>
                  </a:outerShdw>
                </a:effectLst>
                <a:latin typeface="+mn-lt"/>
              </a:rPr>
              <a:t>Data Store</a:t>
            </a:r>
            <a:endParaRPr lang="en-US" sz="1600" dirty="0">
              <a:solidFill>
                <a:schemeClr val="bg1"/>
              </a:solidFill>
              <a:effectLst>
                <a:outerShdw blurRad="38100" dist="38100" dir="2700000" algn="tl">
                  <a:srgbClr val="000000">
                    <a:alpha val="43137"/>
                  </a:srgbClr>
                </a:outerShdw>
              </a:effectLst>
              <a:latin typeface="+mn-lt"/>
            </a:endParaRPr>
          </a:p>
        </p:txBody>
      </p:sp>
      <p:sp>
        <p:nvSpPr>
          <p:cNvPr id="52" name="Text Box 21"/>
          <p:cNvSpPr txBox="1">
            <a:spLocks noChangeArrowheads="1"/>
          </p:cNvSpPr>
          <p:nvPr/>
        </p:nvSpPr>
        <p:spPr bwMode="auto">
          <a:xfrm>
            <a:off x="2649298" y="4571985"/>
            <a:ext cx="2066646" cy="345925"/>
          </a:xfrm>
          <a:prstGeom prst="rect">
            <a:avLst/>
          </a:prstGeom>
          <a:noFill/>
          <a:ln w="15875" algn="ctr">
            <a:noFill/>
            <a:miter lim="800000"/>
            <a:headEnd/>
            <a:tailEnd type="none" w="lg" len="lg"/>
          </a:ln>
        </p:spPr>
        <p:txBody>
          <a:bodyPr vert="horz" wrap="square" lIns="91440" tIns="45720" rIns="91440" bIns="45720" numCol="1" anchor="t" anchorCtr="0" compatLnSpc="1">
            <a:prstTxWarp prst="textNoShape">
              <a:avLst/>
            </a:prstTxWarp>
            <a:spAutoFit/>
          </a:bodyPr>
          <a:lstStyle/>
          <a:p>
            <a:r>
              <a:rPr lang="en-US" sz="1600" dirty="0">
                <a:solidFill>
                  <a:schemeClr val="bg1"/>
                </a:solidFill>
                <a:effectLst>
                  <a:outerShdw blurRad="38100" dist="38100" dir="2700000" algn="tl">
                    <a:srgbClr val="000000">
                      <a:alpha val="43137"/>
                    </a:srgbClr>
                  </a:outerShdw>
                </a:effectLst>
                <a:latin typeface="+mn-lt"/>
              </a:rPr>
              <a:t>Trust Boundary</a:t>
            </a:r>
          </a:p>
        </p:txBody>
      </p:sp>
      <p:cxnSp>
        <p:nvCxnSpPr>
          <p:cNvPr id="53" name="Straight Connector 52"/>
          <p:cNvCxnSpPr/>
          <p:nvPr/>
        </p:nvCxnSpPr>
        <p:spPr>
          <a:xfrm>
            <a:off x="4447289" y="4762137"/>
            <a:ext cx="1929339" cy="1"/>
          </a:xfrm>
          <a:prstGeom prst="line">
            <a:avLst/>
          </a:prstGeom>
          <a:ln w="57150">
            <a:solidFill>
              <a:srgbClr val="F9FF01"/>
            </a:solidFill>
            <a:prstDash val="dash"/>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54" name="Text Box 42"/>
          <p:cNvSpPr txBox="1">
            <a:spLocks noChangeArrowheads="1"/>
          </p:cNvSpPr>
          <p:nvPr/>
        </p:nvSpPr>
        <p:spPr bwMode="auto">
          <a:xfrm>
            <a:off x="2701162" y="5019675"/>
            <a:ext cx="3505200" cy="830997"/>
          </a:xfrm>
          <a:prstGeom prst="rect">
            <a:avLst/>
          </a:prstGeom>
          <a:noFill/>
          <a:ln w="12700">
            <a:noFill/>
            <a:miter lim="800000"/>
            <a:headEnd type="none" w="sm" len="sm"/>
            <a:tailEnd type="none" w="sm" len="sm"/>
          </a:ln>
          <a:effectLst/>
        </p:spPr>
        <p:txBody>
          <a:bodyPr wrap="square">
            <a:spAutoFit/>
          </a:bodyPr>
          <a:lstStyle/>
          <a:p>
            <a:pPr marL="114300" indent="-114300" algn="l">
              <a:lnSpc>
                <a:spcPct val="150000"/>
              </a:lnSpc>
              <a:buFontTx/>
              <a:buChar char="•"/>
            </a:pPr>
            <a:r>
              <a:rPr lang="en-US" sz="1600" dirty="0" smtClean="0">
                <a:solidFill>
                  <a:schemeClr val="bg1"/>
                </a:solidFill>
                <a:effectLst>
                  <a:outerShdw blurRad="38100" dist="38100" dir="2700000" algn="tl">
                    <a:srgbClr val="000000">
                      <a:alpha val="43137"/>
                    </a:srgbClr>
                  </a:outerShdw>
                </a:effectLst>
                <a:latin typeface="+mn-lt"/>
              </a:rPr>
              <a:t>Process boundary</a:t>
            </a:r>
          </a:p>
          <a:p>
            <a:pPr marL="114300" indent="-114300" algn="l">
              <a:lnSpc>
                <a:spcPct val="150000"/>
              </a:lnSpc>
              <a:buFontTx/>
              <a:buChar char="•"/>
            </a:pPr>
            <a:r>
              <a:rPr lang="en-US" sz="1600" dirty="0" smtClean="0">
                <a:solidFill>
                  <a:schemeClr val="bg1"/>
                </a:solidFill>
                <a:effectLst>
                  <a:outerShdw blurRad="38100" dist="38100" dir="2700000" algn="tl">
                    <a:srgbClr val="000000">
                      <a:alpha val="43137"/>
                    </a:srgbClr>
                  </a:outerShdw>
                </a:effectLst>
                <a:latin typeface="+mn-lt"/>
              </a:rPr>
              <a:t>File system</a:t>
            </a:r>
            <a:endParaRPr lang="en-US" sz="1600" dirty="0">
              <a:solidFill>
                <a:schemeClr val="bg1"/>
              </a:solidFill>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val="104797216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Diagrams: Trust Boundaries</a:t>
            </a:r>
            <a:endParaRPr lang="en-US" dirty="0"/>
          </a:p>
        </p:txBody>
      </p:sp>
      <p:sp>
        <p:nvSpPr>
          <p:cNvPr id="4" name="Content Placeholder 2"/>
          <p:cNvSpPr>
            <a:spLocks noGrp="1"/>
          </p:cNvSpPr>
          <p:nvPr>
            <p:ph idx="1"/>
          </p:nvPr>
        </p:nvSpPr>
        <p:spPr/>
        <p:txBody>
          <a:bodyPr/>
          <a:lstStyle/>
          <a:p>
            <a:r>
              <a:rPr lang="en-US" dirty="0" smtClean="0"/>
              <a:t>Add trust boundaries that intersect data flows</a:t>
            </a:r>
          </a:p>
          <a:p>
            <a:r>
              <a:rPr lang="en-US" dirty="0" smtClean="0"/>
              <a:t>Points/surfaces where an attacker can interject</a:t>
            </a:r>
          </a:p>
          <a:p>
            <a:pPr lvl="1"/>
            <a:r>
              <a:rPr lang="en-US" dirty="0" smtClean="0"/>
              <a:t>Machine boundaries, privilege boundaries, integrity boundaries are examples of trust boundaries</a:t>
            </a:r>
          </a:p>
          <a:p>
            <a:pPr lvl="1"/>
            <a:r>
              <a:rPr lang="en-US" dirty="0" smtClean="0"/>
              <a:t>Threads in a native process are often inside a trust boundary, because they share the same privs, rights, identifiers and access</a:t>
            </a:r>
          </a:p>
          <a:p>
            <a:r>
              <a:rPr lang="en-US" dirty="0" smtClean="0"/>
              <a:t>Processes talking across a network always have a trust boundary</a:t>
            </a:r>
          </a:p>
          <a:p>
            <a:pPr lvl="1"/>
            <a:r>
              <a:rPr lang="en-US" dirty="0" smtClean="0"/>
              <a:t>They may create a secure channel, but they’re still distinct entities</a:t>
            </a:r>
          </a:p>
          <a:p>
            <a:pPr lvl="1"/>
            <a:r>
              <a:rPr lang="en-US" dirty="0" smtClean="0"/>
              <a:t>Encrypting network traffic is an ‘instinctive’ mitigation</a:t>
            </a:r>
          </a:p>
          <a:p>
            <a:pPr lvl="2"/>
            <a:r>
              <a:rPr lang="en-US" dirty="0" smtClean="0"/>
              <a:t>But doesn’t address tampering or spoofing</a:t>
            </a:r>
          </a:p>
        </p:txBody>
      </p:sp>
    </p:spTree>
    <p:extLst>
      <p:ext uri="{BB962C8B-B14F-4D97-AF65-F5344CB8AC3E}">
        <p14:creationId xmlns:p14="http://schemas.microsoft.com/office/powerpoint/2010/main" val="233123478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Diagram Iteration</a:t>
            </a:r>
            <a:endParaRPr lang="en-US" dirty="0"/>
          </a:p>
        </p:txBody>
      </p:sp>
      <p:sp>
        <p:nvSpPr>
          <p:cNvPr id="4" name="Content Placeholder 2"/>
          <p:cNvSpPr>
            <a:spLocks noGrp="1"/>
          </p:cNvSpPr>
          <p:nvPr>
            <p:ph idx="1"/>
          </p:nvPr>
        </p:nvSpPr>
        <p:spPr/>
        <p:txBody>
          <a:bodyPr/>
          <a:lstStyle/>
          <a:p>
            <a:r>
              <a:rPr lang="en-US" dirty="0" smtClean="0"/>
              <a:t>Iterate over processes, data stores, and see where they need to be broken down</a:t>
            </a:r>
          </a:p>
          <a:p>
            <a:r>
              <a:rPr lang="en-US" dirty="0" smtClean="0"/>
              <a:t>How to know it “needs to be broken down?”</a:t>
            </a:r>
          </a:p>
          <a:p>
            <a:pPr lvl="1"/>
            <a:r>
              <a:rPr lang="en-US" dirty="0" smtClean="0"/>
              <a:t>More detail is needed to explain security impact of the design</a:t>
            </a:r>
          </a:p>
          <a:p>
            <a:pPr lvl="1"/>
            <a:r>
              <a:rPr lang="en-US" dirty="0" smtClean="0"/>
              <a:t>Object crosses a trust boundary</a:t>
            </a:r>
          </a:p>
          <a:p>
            <a:pPr lvl="1"/>
            <a:r>
              <a:rPr lang="en-US" dirty="0" smtClean="0"/>
              <a:t>Words like “sometimes” and “also” indicate you have a combination of things that can be broken out</a:t>
            </a:r>
          </a:p>
          <a:p>
            <a:pPr lvl="2"/>
            <a:r>
              <a:rPr lang="en-US" dirty="0" smtClean="0"/>
              <a:t>“Sometimes this datastore is used for X”…probably add a second datastore to the diagram</a:t>
            </a:r>
          </a:p>
          <a:p>
            <a:pPr lvl="1"/>
            <a:endParaRPr lang="en-US" dirty="0"/>
          </a:p>
        </p:txBody>
      </p:sp>
    </p:spTree>
    <p:extLst>
      <p:ext uri="{BB962C8B-B14F-4D97-AF65-F5344CB8AC3E}">
        <p14:creationId xmlns:p14="http://schemas.microsoft.com/office/powerpoint/2010/main" val="311817730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4"/>
          <p:cNvSpPr>
            <a:spLocks noGrp="1" noChangeArrowheads="1"/>
          </p:cNvSpPr>
          <p:nvPr>
            <p:ph type="title"/>
          </p:nvPr>
        </p:nvSpPr>
        <p:spPr/>
        <p:txBody>
          <a:bodyPr/>
          <a:lstStyle/>
          <a:p>
            <a:r>
              <a:rPr lang="en-US" altLang="zh-TW" dirty="0" smtClean="0"/>
              <a:t>Context Diagram</a:t>
            </a:r>
            <a:endParaRPr lang="en-US" dirty="0" smtClean="0"/>
          </a:p>
        </p:txBody>
      </p:sp>
      <p:pic>
        <p:nvPicPr>
          <p:cNvPr id="7" name="Picture 3"/>
          <p:cNvPicPr>
            <a:picLocks noChangeAspect="1" noChangeArrowheads="1"/>
          </p:cNvPicPr>
          <p:nvPr/>
        </p:nvPicPr>
        <p:blipFill>
          <a:blip r:embed="rId3" cstate="print"/>
          <a:srcRect/>
          <a:stretch>
            <a:fillRect/>
          </a:stretch>
        </p:blipFill>
        <p:spPr bwMode="auto">
          <a:xfrm>
            <a:off x="1835150" y="1766825"/>
            <a:ext cx="5773265" cy="2047875"/>
          </a:xfrm>
          <a:prstGeom prst="rect">
            <a:avLst/>
          </a:prstGeom>
          <a:noFill/>
          <a:ln w="9525">
            <a:noFill/>
            <a:miter lim="800000"/>
            <a:headEnd/>
            <a:tailEnd/>
          </a:ln>
          <a:effectLst/>
        </p:spPr>
      </p:pic>
      <p:sp>
        <p:nvSpPr>
          <p:cNvPr id="8" name="Rounded Rectangle 7"/>
          <p:cNvSpPr/>
          <p:nvPr/>
        </p:nvSpPr>
        <p:spPr>
          <a:xfrm>
            <a:off x="457200" y="1447800"/>
            <a:ext cx="8229600" cy="3419476"/>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341288095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4"/>
          <p:cNvSpPr>
            <a:spLocks noGrp="1" noChangeArrowheads="1"/>
          </p:cNvSpPr>
          <p:nvPr>
            <p:ph type="title"/>
          </p:nvPr>
        </p:nvSpPr>
        <p:spPr/>
        <p:txBody>
          <a:bodyPr/>
          <a:lstStyle/>
          <a:p>
            <a:r>
              <a:rPr lang="en-US" altLang="zh-TW" dirty="0" smtClean="0"/>
              <a:t>Level 1 Diagram</a:t>
            </a:r>
            <a:endParaRPr lang="en-US" dirty="0" smtClean="0"/>
          </a:p>
        </p:txBody>
      </p:sp>
      <p:pic>
        <p:nvPicPr>
          <p:cNvPr id="6" name="Picture 2"/>
          <p:cNvPicPr>
            <a:picLocks noChangeAspect="1" noChangeArrowheads="1"/>
          </p:cNvPicPr>
          <p:nvPr/>
        </p:nvPicPr>
        <p:blipFill>
          <a:blip r:embed="rId3" cstate="print"/>
          <a:srcRect/>
          <a:stretch>
            <a:fillRect/>
          </a:stretch>
        </p:blipFill>
        <p:spPr bwMode="auto">
          <a:xfrm>
            <a:off x="447675" y="990600"/>
            <a:ext cx="7477125" cy="5502726"/>
          </a:xfrm>
          <a:prstGeom prst="rect">
            <a:avLst/>
          </a:prstGeom>
          <a:noFill/>
          <a:ln w="9525">
            <a:noFill/>
            <a:miter lim="800000"/>
            <a:headEnd/>
            <a:tailEnd/>
          </a:ln>
        </p:spPr>
      </p:pic>
    </p:spTree>
    <p:extLst>
      <p:ext uri="{BB962C8B-B14F-4D97-AF65-F5344CB8AC3E}">
        <p14:creationId xmlns:p14="http://schemas.microsoft.com/office/powerpoint/2010/main" val="200792956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Diagram Layers</a:t>
            </a:r>
            <a:endParaRPr lang="en-US" dirty="0"/>
          </a:p>
        </p:txBody>
      </p:sp>
      <p:sp>
        <p:nvSpPr>
          <p:cNvPr id="4" name="Content Placeholder 2"/>
          <p:cNvSpPr>
            <a:spLocks noGrp="1"/>
          </p:cNvSpPr>
          <p:nvPr>
            <p:ph idx="1"/>
          </p:nvPr>
        </p:nvSpPr>
        <p:spPr/>
        <p:txBody>
          <a:bodyPr/>
          <a:lstStyle/>
          <a:p>
            <a:r>
              <a:rPr lang="en-AU" dirty="0" smtClean="0"/>
              <a:t>Context Diagram</a:t>
            </a:r>
          </a:p>
          <a:p>
            <a:pPr lvl="1"/>
            <a:r>
              <a:rPr lang="en-AU" dirty="0" smtClean="0"/>
              <a:t>Very high-level; entire component / product / system</a:t>
            </a:r>
          </a:p>
          <a:p>
            <a:r>
              <a:rPr lang="en-AU" dirty="0" smtClean="0"/>
              <a:t>Level 1 Diagram</a:t>
            </a:r>
          </a:p>
          <a:p>
            <a:pPr lvl="1"/>
            <a:r>
              <a:rPr lang="en-AU" dirty="0" smtClean="0"/>
              <a:t>High level; single feature / scenario</a:t>
            </a:r>
          </a:p>
          <a:p>
            <a:r>
              <a:rPr lang="en-AU" dirty="0" smtClean="0"/>
              <a:t>Level 2 Diagram</a:t>
            </a:r>
          </a:p>
          <a:p>
            <a:pPr lvl="1"/>
            <a:r>
              <a:rPr lang="en-AU" dirty="0" smtClean="0"/>
              <a:t>Low level; detailed sub-components of features</a:t>
            </a:r>
          </a:p>
          <a:p>
            <a:r>
              <a:rPr lang="en-AU" dirty="0" smtClean="0"/>
              <a:t>Level 3 Diagram</a:t>
            </a:r>
          </a:p>
          <a:p>
            <a:pPr lvl="1"/>
            <a:r>
              <a:rPr lang="en-AU" dirty="0" smtClean="0"/>
              <a:t>More detailed</a:t>
            </a:r>
          </a:p>
          <a:p>
            <a:pPr lvl="1"/>
            <a:r>
              <a:rPr lang="en-AU" dirty="0" smtClean="0"/>
              <a:t>Rare to need more layers, except in huge projects or when you’re drawing more trust boundaries</a:t>
            </a:r>
            <a:endParaRPr lang="en-AU" dirty="0"/>
          </a:p>
        </p:txBody>
      </p:sp>
    </p:spTree>
    <p:extLst>
      <p:ext uri="{BB962C8B-B14F-4D97-AF65-F5344CB8AC3E}">
        <p14:creationId xmlns:p14="http://schemas.microsoft.com/office/powerpoint/2010/main" val="1759607902"/>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Diagrams: analysis or synthesis?</a:t>
            </a:r>
            <a:endParaRPr lang="en-US" dirty="0"/>
          </a:p>
        </p:txBody>
      </p:sp>
      <p:sp>
        <p:nvSpPr>
          <p:cNvPr id="4" name="Content Placeholder 2"/>
          <p:cNvSpPr>
            <a:spLocks noGrp="1"/>
          </p:cNvSpPr>
          <p:nvPr>
            <p:ph idx="1"/>
          </p:nvPr>
        </p:nvSpPr>
        <p:spPr/>
        <p:txBody>
          <a:bodyPr/>
          <a:lstStyle/>
          <a:p>
            <a:r>
              <a:rPr lang="en-US" dirty="0" smtClean="0"/>
              <a:t>Top down</a:t>
            </a:r>
          </a:p>
          <a:p>
            <a:pPr lvl="1"/>
            <a:r>
              <a:rPr lang="en-US" dirty="0" smtClean="0"/>
              <a:t>Gives you the “context” in context diagram</a:t>
            </a:r>
          </a:p>
          <a:p>
            <a:pPr lvl="1"/>
            <a:r>
              <a:rPr lang="en-US" dirty="0" smtClean="0"/>
              <a:t>Focuses on the system as a whole</a:t>
            </a:r>
          </a:p>
          <a:p>
            <a:pPr lvl="1"/>
            <a:r>
              <a:rPr lang="en-US" dirty="0" smtClean="0"/>
              <a:t>More work at the start</a:t>
            </a:r>
          </a:p>
          <a:p>
            <a:r>
              <a:rPr lang="en-US" dirty="0" smtClean="0"/>
              <a:t>Bottom up</a:t>
            </a:r>
          </a:p>
          <a:p>
            <a:pPr lvl="1"/>
            <a:r>
              <a:rPr lang="en-US" dirty="0" smtClean="0"/>
              <a:t>Feature crews know their features</a:t>
            </a:r>
          </a:p>
          <a:p>
            <a:pPr lvl="1"/>
            <a:r>
              <a:rPr lang="en-US" dirty="0" smtClean="0"/>
              <a:t>Approach not designed for synthesis</a:t>
            </a:r>
          </a:p>
          <a:p>
            <a:pPr lvl="1"/>
            <a:r>
              <a:rPr lang="en-US" dirty="0" smtClean="0"/>
              <a:t>More work overall</a:t>
            </a:r>
          </a:p>
          <a:p>
            <a:pPr lvl="1"/>
            <a:endParaRPr lang="en-US" dirty="0"/>
          </a:p>
        </p:txBody>
      </p:sp>
    </p:spTree>
    <p:extLst>
      <p:ext uri="{BB962C8B-B14F-4D97-AF65-F5344CB8AC3E}">
        <p14:creationId xmlns:p14="http://schemas.microsoft.com/office/powerpoint/2010/main" val="264854613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Nancy R. Mead and David Ladd</a:t>
            </a:r>
            <a:br>
              <a:rPr lang="en-US" kern="0" dirty="0" smtClean="0"/>
            </a:br>
            <a:r>
              <a:rPr lang="en-US" kern="0" dirty="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Assured Software Development 1: </a:t>
            </a:r>
            <a:r>
              <a:rPr kumimoji="0" lang="en-US" sz="2800" b="1" i="0" u="none" strike="noStrike" kern="0" cap="none" spc="0" normalizeH="0" baseline="0" noProof="0" dirty="0" smtClean="0">
                <a:ln>
                  <a:noFill/>
                </a:ln>
                <a:solidFill>
                  <a:schemeClr val="tx1"/>
                </a:solidFill>
                <a:effectLst/>
                <a:uLnTx/>
                <a:uFillTx/>
                <a:latin typeface="+mj-lt"/>
                <a:ea typeface="+mj-ea"/>
                <a:cs typeface="+mj-cs"/>
              </a:rPr>
              <a:t>Week 9</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1952329" cy="400110"/>
          </a:xfrm>
          <a:prstGeom prst="rect">
            <a:avLst/>
          </a:prstGeom>
          <a:noFill/>
        </p:spPr>
        <p:txBody>
          <a:bodyPr wrap="none" rtlCol="0">
            <a:spAutoFit/>
          </a:bodyPr>
          <a:lstStyle/>
          <a:p>
            <a:r>
              <a:rPr lang="en-US" sz="2000" b="1" dirty="0" smtClean="0">
                <a:latin typeface="Calibri" panose="020F0502020204030204" pitchFamily="34" charset="0"/>
              </a:rPr>
              <a:t>Threat Modeling</a:t>
            </a:r>
            <a:endParaRPr lang="en-US" sz="2000" b="1" dirty="0">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Diagram Validation</a:t>
            </a:r>
            <a:br>
              <a:rPr lang="en-US" sz="3600" b="1" dirty="0">
                <a:latin typeface="Calibri" panose="020F0502020204030204" pitchFamily="34" charset="0"/>
              </a:rPr>
            </a:br>
            <a:r>
              <a:rPr lang="en-US" sz="3600" b="1" dirty="0">
                <a:latin typeface="Calibri" panose="020F0502020204030204" pitchFamily="34" charset="0"/>
              </a:rPr>
              <a:t>Rules of Thumb</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664058545"/>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4"/>
          <p:cNvSpPr>
            <a:spLocks noGrp="1" noChangeArrowheads="1"/>
          </p:cNvSpPr>
          <p:nvPr>
            <p:ph type="title"/>
          </p:nvPr>
        </p:nvSpPr>
        <p:spPr/>
        <p:txBody>
          <a:bodyPr/>
          <a:lstStyle/>
          <a:p>
            <a:r>
              <a:rPr lang="en-US" altLang="zh-TW" dirty="0" smtClean="0"/>
              <a:t>Diagram Validation Rules of Thumb</a:t>
            </a:r>
            <a:endParaRPr lang="en-US" dirty="0" smtClean="0"/>
          </a:p>
        </p:txBody>
      </p:sp>
      <p:sp>
        <p:nvSpPr>
          <p:cNvPr id="3" name="Content Placeholder 2"/>
          <p:cNvSpPr>
            <a:spLocks noGrp="1"/>
          </p:cNvSpPr>
          <p:nvPr>
            <p:ph idx="1"/>
          </p:nvPr>
        </p:nvSpPr>
        <p:spPr/>
        <p:txBody>
          <a:bodyPr/>
          <a:lstStyle/>
          <a:p>
            <a:r>
              <a:rPr lang="en-US" dirty="0" smtClean="0"/>
              <a:t>Does data magically appear?</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r>
              <a:rPr lang="en-US" dirty="0" smtClean="0"/>
              <a:t>Data comes from external entities or data stores</a:t>
            </a:r>
            <a:endParaRPr lang="en-US" dirty="0"/>
          </a:p>
        </p:txBody>
      </p:sp>
      <p:sp>
        <p:nvSpPr>
          <p:cNvPr id="7" name="Rounded Rectangle 6"/>
          <p:cNvSpPr/>
          <p:nvPr/>
        </p:nvSpPr>
        <p:spPr>
          <a:xfrm>
            <a:off x="304800" y="1762124"/>
            <a:ext cx="8229600" cy="3419476"/>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pSp>
        <p:nvGrpSpPr>
          <p:cNvPr id="9" name="Group 19"/>
          <p:cNvGrpSpPr>
            <a:grpSpLocks/>
          </p:cNvGrpSpPr>
          <p:nvPr/>
        </p:nvGrpSpPr>
        <p:grpSpPr bwMode="auto">
          <a:xfrm>
            <a:off x="2959100" y="2204975"/>
            <a:ext cx="3806831" cy="1371600"/>
            <a:chOff x="2438400" y="2971800"/>
            <a:chExt cx="3806956" cy="1371600"/>
          </a:xfrm>
        </p:grpSpPr>
        <p:sp>
          <p:nvSpPr>
            <p:cNvPr id="10" name="Oval 9"/>
            <p:cNvSpPr/>
            <p:nvPr/>
          </p:nvSpPr>
          <p:spPr>
            <a:xfrm>
              <a:off x="2438400" y="2971800"/>
              <a:ext cx="1371645" cy="1371600"/>
            </a:xfrm>
            <a:prstGeom prst="ellipse">
              <a:avLst/>
            </a:prstGeom>
            <a:no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dirty="0"/>
            </a:p>
          </p:txBody>
        </p:sp>
        <p:cxnSp>
          <p:nvCxnSpPr>
            <p:cNvPr id="11" name="Straight Connector 10"/>
            <p:cNvCxnSpPr/>
            <p:nvPr/>
          </p:nvCxnSpPr>
          <p:spPr>
            <a:xfrm>
              <a:off x="4648272" y="3381375"/>
              <a:ext cx="1447847"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648272" y="3962400"/>
              <a:ext cx="1447847"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3" name="TextBox 10"/>
            <p:cNvSpPr txBox="1">
              <a:spLocks noChangeArrowheads="1"/>
            </p:cNvSpPr>
            <p:nvPr/>
          </p:nvSpPr>
          <p:spPr bwMode="auto">
            <a:xfrm>
              <a:off x="4648200" y="3505200"/>
              <a:ext cx="1597156"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dirty="0">
                  <a:solidFill>
                    <a:schemeClr val="bg1"/>
                  </a:solidFill>
                  <a:latin typeface="+mn-lt"/>
                </a:rPr>
                <a:t>SQL Database</a:t>
              </a:r>
            </a:p>
          </p:txBody>
        </p:sp>
        <p:sp>
          <p:nvSpPr>
            <p:cNvPr id="14" name="TextBox 11"/>
            <p:cNvSpPr txBox="1">
              <a:spLocks noChangeArrowheads="1"/>
            </p:cNvSpPr>
            <p:nvPr/>
          </p:nvSpPr>
          <p:spPr bwMode="auto">
            <a:xfrm>
              <a:off x="2457448" y="3505200"/>
              <a:ext cx="1352337"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algn="ctr"/>
              <a:r>
                <a:rPr lang="en-US" dirty="0">
                  <a:solidFill>
                    <a:schemeClr val="bg1"/>
                  </a:solidFill>
                  <a:latin typeface="+mn-lt"/>
                </a:rPr>
                <a:t>Web Server</a:t>
              </a:r>
            </a:p>
          </p:txBody>
        </p:sp>
        <p:sp>
          <p:nvSpPr>
            <p:cNvPr id="15" name="Freeform 14"/>
            <p:cNvSpPr/>
            <p:nvPr/>
          </p:nvSpPr>
          <p:spPr>
            <a:xfrm>
              <a:off x="3703680" y="3048000"/>
              <a:ext cx="1620890" cy="239713"/>
            </a:xfrm>
            <a:custGeom>
              <a:avLst/>
              <a:gdLst>
                <a:gd name="connsiteX0" fmla="*/ 0 w 1620455"/>
                <a:gd name="connsiteY0" fmla="*/ 648182 h 648182"/>
                <a:gd name="connsiteX1" fmla="*/ 462987 w 1620455"/>
                <a:gd name="connsiteY1" fmla="*/ 0 h 648182"/>
                <a:gd name="connsiteX2" fmla="*/ 1157468 w 1620455"/>
                <a:gd name="connsiteY2" fmla="*/ 46299 h 648182"/>
                <a:gd name="connsiteX3" fmla="*/ 1620455 w 1620455"/>
                <a:gd name="connsiteY3" fmla="*/ 636607 h 648182"/>
              </a:gdLst>
              <a:ahLst/>
              <a:cxnLst>
                <a:cxn ang="0">
                  <a:pos x="connsiteX0" y="connsiteY0"/>
                </a:cxn>
                <a:cxn ang="0">
                  <a:pos x="connsiteX1" y="connsiteY1"/>
                </a:cxn>
                <a:cxn ang="0">
                  <a:pos x="connsiteX2" y="connsiteY2"/>
                </a:cxn>
                <a:cxn ang="0">
                  <a:pos x="connsiteX3" y="connsiteY3"/>
                </a:cxn>
              </a:cxnLst>
              <a:rect l="l" t="t" r="r" b="b"/>
              <a:pathLst>
                <a:path w="1620455" h="648182">
                  <a:moveTo>
                    <a:pt x="0" y="648182"/>
                  </a:moveTo>
                  <a:cubicBezTo>
                    <a:pt x="135038" y="374248"/>
                    <a:pt x="270076" y="100314"/>
                    <a:pt x="462987" y="0"/>
                  </a:cubicBezTo>
                  <a:cubicBezTo>
                    <a:pt x="655898" y="-100314"/>
                    <a:pt x="964557" y="-59802"/>
                    <a:pt x="1157468" y="46299"/>
                  </a:cubicBezTo>
                  <a:cubicBezTo>
                    <a:pt x="1350379" y="152400"/>
                    <a:pt x="1485417" y="394503"/>
                    <a:pt x="1620455" y="636607"/>
                  </a:cubicBezTo>
                </a:path>
              </a:pathLst>
            </a:custGeom>
            <a:ln>
              <a:solidFill>
                <a:schemeClr val="tx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dirty="0"/>
            </a:p>
          </p:txBody>
        </p:sp>
        <p:sp>
          <p:nvSpPr>
            <p:cNvPr id="16" name="Freeform 15"/>
            <p:cNvSpPr/>
            <p:nvPr/>
          </p:nvSpPr>
          <p:spPr>
            <a:xfrm flipV="1">
              <a:off x="3657640" y="4038600"/>
              <a:ext cx="1620891" cy="228600"/>
            </a:xfrm>
            <a:custGeom>
              <a:avLst/>
              <a:gdLst>
                <a:gd name="connsiteX0" fmla="*/ 0 w 1620455"/>
                <a:gd name="connsiteY0" fmla="*/ 648182 h 648182"/>
                <a:gd name="connsiteX1" fmla="*/ 462987 w 1620455"/>
                <a:gd name="connsiteY1" fmla="*/ 0 h 648182"/>
                <a:gd name="connsiteX2" fmla="*/ 1157468 w 1620455"/>
                <a:gd name="connsiteY2" fmla="*/ 46299 h 648182"/>
                <a:gd name="connsiteX3" fmla="*/ 1620455 w 1620455"/>
                <a:gd name="connsiteY3" fmla="*/ 636607 h 648182"/>
              </a:gdLst>
              <a:ahLst/>
              <a:cxnLst>
                <a:cxn ang="0">
                  <a:pos x="connsiteX0" y="connsiteY0"/>
                </a:cxn>
                <a:cxn ang="0">
                  <a:pos x="connsiteX1" y="connsiteY1"/>
                </a:cxn>
                <a:cxn ang="0">
                  <a:pos x="connsiteX2" y="connsiteY2"/>
                </a:cxn>
                <a:cxn ang="0">
                  <a:pos x="connsiteX3" y="connsiteY3"/>
                </a:cxn>
              </a:cxnLst>
              <a:rect l="l" t="t" r="r" b="b"/>
              <a:pathLst>
                <a:path w="1620455" h="648182">
                  <a:moveTo>
                    <a:pt x="0" y="648182"/>
                  </a:moveTo>
                  <a:cubicBezTo>
                    <a:pt x="135038" y="374248"/>
                    <a:pt x="270076" y="100314"/>
                    <a:pt x="462987" y="0"/>
                  </a:cubicBezTo>
                  <a:cubicBezTo>
                    <a:pt x="655898" y="-100314"/>
                    <a:pt x="964557" y="-59802"/>
                    <a:pt x="1157468" y="46299"/>
                  </a:cubicBezTo>
                  <a:cubicBezTo>
                    <a:pt x="1350379" y="152400"/>
                    <a:pt x="1485417" y="394503"/>
                    <a:pt x="1620455" y="636607"/>
                  </a:cubicBezTo>
                </a:path>
              </a:pathLst>
            </a:custGeom>
            <a:ln>
              <a:solidFill>
                <a:schemeClr val="tx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dirty="0"/>
            </a:p>
          </p:txBody>
        </p:sp>
      </p:grpSp>
      <p:grpSp>
        <p:nvGrpSpPr>
          <p:cNvPr id="17" name="Group 21"/>
          <p:cNvGrpSpPr>
            <a:grpSpLocks/>
          </p:cNvGrpSpPr>
          <p:nvPr/>
        </p:nvGrpSpPr>
        <p:grpSpPr bwMode="auto">
          <a:xfrm>
            <a:off x="749300" y="1976375"/>
            <a:ext cx="2601403" cy="2198595"/>
            <a:chOff x="228600" y="2743200"/>
            <a:chExt cx="2600893" cy="2198039"/>
          </a:xfrm>
        </p:grpSpPr>
        <p:sp>
          <p:nvSpPr>
            <p:cNvPr id="18" name="Rectangle 17"/>
            <p:cNvSpPr/>
            <p:nvPr/>
          </p:nvSpPr>
          <p:spPr>
            <a:xfrm>
              <a:off x="228600" y="3352646"/>
              <a:ext cx="1599886" cy="68562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dirty="0"/>
            </a:p>
          </p:txBody>
        </p:sp>
        <p:grpSp>
          <p:nvGrpSpPr>
            <p:cNvPr id="19" name="Group 27"/>
            <p:cNvGrpSpPr>
              <a:grpSpLocks/>
            </p:cNvGrpSpPr>
            <p:nvPr/>
          </p:nvGrpSpPr>
          <p:grpSpPr bwMode="auto">
            <a:xfrm>
              <a:off x="457200" y="2743200"/>
              <a:ext cx="2372293" cy="2198039"/>
              <a:chOff x="457200" y="2743200"/>
              <a:chExt cx="2372293" cy="2198039"/>
            </a:xfrm>
          </p:grpSpPr>
          <p:sp>
            <p:nvSpPr>
              <p:cNvPr id="20" name="TextBox 17"/>
              <p:cNvSpPr txBox="1">
                <a:spLocks noChangeArrowheads="1"/>
              </p:cNvSpPr>
              <p:nvPr/>
            </p:nvSpPr>
            <p:spPr bwMode="auto">
              <a:xfrm>
                <a:off x="457200" y="3505200"/>
                <a:ext cx="1165475" cy="369239"/>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dirty="0">
                    <a:solidFill>
                      <a:schemeClr val="accent3"/>
                    </a:solidFill>
                    <a:latin typeface="+mn-lt"/>
                  </a:rPr>
                  <a:t>Customer</a:t>
                </a:r>
              </a:p>
            </p:txBody>
          </p:sp>
          <p:sp>
            <p:nvSpPr>
              <p:cNvPr id="21" name="Freeform 20"/>
              <p:cNvSpPr/>
              <p:nvPr/>
            </p:nvSpPr>
            <p:spPr>
              <a:xfrm>
                <a:off x="1006322" y="3112994"/>
                <a:ext cx="1517352" cy="231716"/>
              </a:xfrm>
              <a:custGeom>
                <a:avLst/>
                <a:gdLst>
                  <a:gd name="connsiteX0" fmla="*/ 0 w 1516284"/>
                  <a:gd name="connsiteY0" fmla="*/ 231494 h 231494"/>
                  <a:gd name="connsiteX1" fmla="*/ 1088021 w 1516284"/>
                  <a:gd name="connsiteY1" fmla="*/ 0 h 231494"/>
                  <a:gd name="connsiteX2" fmla="*/ 1516284 w 1516284"/>
                  <a:gd name="connsiteY2" fmla="*/ 185195 h 231494"/>
                </a:gdLst>
                <a:ahLst/>
                <a:cxnLst>
                  <a:cxn ang="0">
                    <a:pos x="connsiteX0" y="connsiteY0"/>
                  </a:cxn>
                  <a:cxn ang="0">
                    <a:pos x="connsiteX1" y="connsiteY1"/>
                  </a:cxn>
                  <a:cxn ang="0">
                    <a:pos x="connsiteX2" y="connsiteY2"/>
                  </a:cxn>
                </a:cxnLst>
                <a:rect l="l" t="t" r="r" b="b"/>
                <a:pathLst>
                  <a:path w="1516284" h="231494">
                    <a:moveTo>
                      <a:pt x="0" y="231494"/>
                    </a:moveTo>
                    <a:cubicBezTo>
                      <a:pt x="417653" y="119605"/>
                      <a:pt x="835307" y="7716"/>
                      <a:pt x="1088021" y="0"/>
                    </a:cubicBezTo>
                    <a:cubicBezTo>
                      <a:pt x="1340735" y="-7716"/>
                      <a:pt x="1428509" y="88739"/>
                      <a:pt x="1516284" y="185195"/>
                    </a:cubicBezTo>
                  </a:path>
                </a:pathLst>
              </a:custGeom>
              <a:ln>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dirty="0"/>
              </a:p>
            </p:txBody>
          </p:sp>
          <p:sp>
            <p:nvSpPr>
              <p:cNvPr id="22" name="Rectangle 19"/>
              <p:cNvSpPr>
                <a:spLocks noChangeArrowheads="1"/>
              </p:cNvSpPr>
              <p:nvPr/>
            </p:nvSpPr>
            <p:spPr bwMode="auto">
              <a:xfrm>
                <a:off x="1371600" y="2743200"/>
                <a:ext cx="774419" cy="369239"/>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dirty="0">
                    <a:solidFill>
                      <a:schemeClr val="accent3"/>
                    </a:solidFill>
                    <a:latin typeface="+mn-lt"/>
                  </a:rPr>
                  <a:t>Order</a:t>
                </a:r>
              </a:p>
            </p:txBody>
          </p:sp>
          <p:sp>
            <p:nvSpPr>
              <p:cNvPr id="23" name="Freeform 22"/>
              <p:cNvSpPr/>
              <p:nvPr/>
            </p:nvSpPr>
            <p:spPr>
              <a:xfrm>
                <a:off x="1006322" y="4074776"/>
                <a:ext cx="1620520" cy="323768"/>
              </a:xfrm>
              <a:custGeom>
                <a:avLst/>
                <a:gdLst>
                  <a:gd name="connsiteX0" fmla="*/ 1620456 w 1620456"/>
                  <a:gd name="connsiteY0" fmla="*/ 104172 h 324091"/>
                  <a:gd name="connsiteX1" fmla="*/ 1504709 w 1620456"/>
                  <a:gd name="connsiteY1" fmla="*/ 150470 h 324091"/>
                  <a:gd name="connsiteX2" fmla="*/ 787079 w 1620456"/>
                  <a:gd name="connsiteY2" fmla="*/ 324091 h 324091"/>
                  <a:gd name="connsiteX3" fmla="*/ 150471 w 1620456"/>
                  <a:gd name="connsiteY3" fmla="*/ 173620 h 324091"/>
                  <a:gd name="connsiteX4" fmla="*/ 11575 w 1620456"/>
                  <a:gd name="connsiteY4" fmla="*/ 0 h 324091"/>
                  <a:gd name="connsiteX5" fmla="*/ 11575 w 1620456"/>
                  <a:gd name="connsiteY5" fmla="*/ 0 h 324091"/>
                  <a:gd name="connsiteX6" fmla="*/ 0 w 1620456"/>
                  <a:gd name="connsiteY6" fmla="*/ 0 h 324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0456" h="324091">
                    <a:moveTo>
                      <a:pt x="1620456" y="104172"/>
                    </a:moveTo>
                    <a:cubicBezTo>
                      <a:pt x="1632030" y="108994"/>
                      <a:pt x="1643605" y="113817"/>
                      <a:pt x="1504709" y="150470"/>
                    </a:cubicBezTo>
                    <a:cubicBezTo>
                      <a:pt x="1365813" y="187123"/>
                      <a:pt x="1012785" y="320233"/>
                      <a:pt x="787079" y="324091"/>
                    </a:cubicBezTo>
                    <a:cubicBezTo>
                      <a:pt x="561373" y="327949"/>
                      <a:pt x="279722" y="227635"/>
                      <a:pt x="150471" y="173620"/>
                    </a:cubicBezTo>
                    <a:cubicBezTo>
                      <a:pt x="21220" y="119605"/>
                      <a:pt x="11575" y="0"/>
                      <a:pt x="11575" y="0"/>
                    </a:cubicBezTo>
                    <a:lnTo>
                      <a:pt x="11575" y="0"/>
                    </a:lnTo>
                    <a:lnTo>
                      <a:pt x="0" y="0"/>
                    </a:lnTo>
                  </a:path>
                </a:pathLst>
              </a:custGeom>
              <a:ln>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dirty="0"/>
              </a:p>
            </p:txBody>
          </p:sp>
          <p:sp>
            <p:nvSpPr>
              <p:cNvPr id="24" name="Rectangle 21"/>
              <p:cNvSpPr>
                <a:spLocks noChangeArrowheads="1"/>
              </p:cNvSpPr>
              <p:nvPr/>
            </p:nvSpPr>
            <p:spPr bwMode="auto">
              <a:xfrm>
                <a:off x="1295400" y="4572000"/>
                <a:ext cx="1534093" cy="369239"/>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dirty="0">
                    <a:solidFill>
                      <a:schemeClr val="accent3"/>
                    </a:solidFill>
                    <a:latin typeface="+mn-lt"/>
                  </a:rPr>
                  <a:t>Confirmation</a:t>
                </a:r>
              </a:p>
            </p:txBody>
          </p:sp>
        </p:grpSp>
      </p:grpSp>
    </p:spTree>
    <p:extLst>
      <p:ext uri="{BB962C8B-B14F-4D97-AF65-F5344CB8AC3E}">
        <p14:creationId xmlns:p14="http://schemas.microsoft.com/office/powerpoint/2010/main" val="13061610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4"/>
          <p:cNvSpPr>
            <a:spLocks noGrp="1" noChangeArrowheads="1"/>
          </p:cNvSpPr>
          <p:nvPr>
            <p:ph type="title"/>
          </p:nvPr>
        </p:nvSpPr>
        <p:spPr/>
        <p:txBody>
          <a:bodyPr/>
          <a:lstStyle/>
          <a:p>
            <a:r>
              <a:rPr lang="en-US" dirty="0" smtClean="0"/>
              <a:t>Diagram Validation Rules of Thumb</a:t>
            </a:r>
          </a:p>
        </p:txBody>
      </p:sp>
      <p:sp>
        <p:nvSpPr>
          <p:cNvPr id="2" name="Content Placeholder 1"/>
          <p:cNvSpPr>
            <a:spLocks noGrp="1"/>
          </p:cNvSpPr>
          <p:nvPr>
            <p:ph idx="1"/>
          </p:nvPr>
        </p:nvSpPr>
        <p:spPr/>
        <p:txBody>
          <a:bodyPr/>
          <a:lstStyle/>
          <a:p>
            <a:r>
              <a:rPr lang="en-US" dirty="0" smtClean="0"/>
              <a:t>Are there data sinks?</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marL="54864" indent="0"/>
            <a:endParaRPr lang="en-US" dirty="0" smtClean="0"/>
          </a:p>
          <a:p>
            <a:r>
              <a:rPr lang="en-US" dirty="0" smtClean="0"/>
              <a:t>You write to a store for a reason: Someone uses it.</a:t>
            </a:r>
          </a:p>
          <a:p>
            <a:endParaRPr lang="en-US" dirty="0"/>
          </a:p>
        </p:txBody>
      </p:sp>
      <p:sp>
        <p:nvSpPr>
          <p:cNvPr id="6" name="Rounded Rectangle 5"/>
          <p:cNvSpPr/>
          <p:nvPr/>
        </p:nvSpPr>
        <p:spPr>
          <a:xfrm>
            <a:off x="304800" y="1762124"/>
            <a:ext cx="8229600" cy="3419476"/>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pSp>
        <p:nvGrpSpPr>
          <p:cNvPr id="8" name="Group 19"/>
          <p:cNvGrpSpPr>
            <a:grpSpLocks/>
          </p:cNvGrpSpPr>
          <p:nvPr/>
        </p:nvGrpSpPr>
        <p:grpSpPr bwMode="auto">
          <a:xfrm>
            <a:off x="941128" y="2520796"/>
            <a:ext cx="4509782" cy="1371600"/>
            <a:chOff x="2438400" y="2971800"/>
            <a:chExt cx="4509930" cy="1371600"/>
          </a:xfrm>
        </p:grpSpPr>
        <p:sp>
          <p:nvSpPr>
            <p:cNvPr id="9" name="Oval 8"/>
            <p:cNvSpPr/>
            <p:nvPr/>
          </p:nvSpPr>
          <p:spPr>
            <a:xfrm>
              <a:off x="2438400" y="2971800"/>
              <a:ext cx="1371645" cy="1371600"/>
            </a:xfrm>
            <a:prstGeom prst="ellipse">
              <a:avLst/>
            </a:prstGeom>
            <a:no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dirty="0"/>
            </a:p>
          </p:txBody>
        </p:sp>
        <p:cxnSp>
          <p:nvCxnSpPr>
            <p:cNvPr id="10" name="Straight Connector 9"/>
            <p:cNvCxnSpPr/>
            <p:nvPr/>
          </p:nvCxnSpPr>
          <p:spPr>
            <a:xfrm>
              <a:off x="4648272" y="3381375"/>
              <a:ext cx="1447847"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648272" y="3962400"/>
              <a:ext cx="1447847"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0"/>
            <p:cNvSpPr txBox="1">
              <a:spLocks noChangeArrowheads="1"/>
            </p:cNvSpPr>
            <p:nvPr/>
          </p:nvSpPr>
          <p:spPr bwMode="auto">
            <a:xfrm>
              <a:off x="4648201" y="3505200"/>
              <a:ext cx="2300129"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r>
                <a:rPr lang="en-US" dirty="0">
                  <a:solidFill>
                    <a:schemeClr val="bg1"/>
                  </a:solidFill>
                  <a:latin typeface="+mn-lt"/>
                </a:rPr>
                <a:t>SQL </a:t>
              </a:r>
              <a:r>
                <a:rPr lang="en-US" dirty="0" smtClean="0">
                  <a:solidFill>
                    <a:schemeClr val="bg1"/>
                  </a:solidFill>
                  <a:latin typeface="+mn-lt"/>
                </a:rPr>
                <a:t>Server Database</a:t>
              </a:r>
              <a:endParaRPr lang="en-US" dirty="0">
                <a:solidFill>
                  <a:schemeClr val="bg1"/>
                </a:solidFill>
                <a:latin typeface="+mn-lt"/>
              </a:endParaRPr>
            </a:p>
          </p:txBody>
        </p:sp>
        <p:sp>
          <p:nvSpPr>
            <p:cNvPr id="13" name="TextBox 11"/>
            <p:cNvSpPr txBox="1">
              <a:spLocks noChangeArrowheads="1"/>
            </p:cNvSpPr>
            <p:nvPr/>
          </p:nvSpPr>
          <p:spPr bwMode="auto">
            <a:xfrm>
              <a:off x="2457448" y="3505200"/>
              <a:ext cx="1352337"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algn="ctr"/>
              <a:r>
                <a:rPr lang="en-US" dirty="0">
                  <a:solidFill>
                    <a:schemeClr val="bg1"/>
                  </a:solidFill>
                  <a:latin typeface="+mn-lt"/>
                </a:rPr>
                <a:t>Web Server</a:t>
              </a:r>
            </a:p>
          </p:txBody>
        </p:sp>
        <p:sp>
          <p:nvSpPr>
            <p:cNvPr id="14" name="Freeform 13"/>
            <p:cNvSpPr/>
            <p:nvPr/>
          </p:nvSpPr>
          <p:spPr>
            <a:xfrm>
              <a:off x="3703680" y="3048000"/>
              <a:ext cx="1620890" cy="239713"/>
            </a:xfrm>
            <a:custGeom>
              <a:avLst/>
              <a:gdLst>
                <a:gd name="connsiteX0" fmla="*/ 0 w 1620455"/>
                <a:gd name="connsiteY0" fmla="*/ 648182 h 648182"/>
                <a:gd name="connsiteX1" fmla="*/ 462987 w 1620455"/>
                <a:gd name="connsiteY1" fmla="*/ 0 h 648182"/>
                <a:gd name="connsiteX2" fmla="*/ 1157468 w 1620455"/>
                <a:gd name="connsiteY2" fmla="*/ 46299 h 648182"/>
                <a:gd name="connsiteX3" fmla="*/ 1620455 w 1620455"/>
                <a:gd name="connsiteY3" fmla="*/ 636607 h 648182"/>
              </a:gdLst>
              <a:ahLst/>
              <a:cxnLst>
                <a:cxn ang="0">
                  <a:pos x="connsiteX0" y="connsiteY0"/>
                </a:cxn>
                <a:cxn ang="0">
                  <a:pos x="connsiteX1" y="connsiteY1"/>
                </a:cxn>
                <a:cxn ang="0">
                  <a:pos x="connsiteX2" y="connsiteY2"/>
                </a:cxn>
                <a:cxn ang="0">
                  <a:pos x="connsiteX3" y="connsiteY3"/>
                </a:cxn>
              </a:cxnLst>
              <a:rect l="l" t="t" r="r" b="b"/>
              <a:pathLst>
                <a:path w="1620455" h="648182">
                  <a:moveTo>
                    <a:pt x="0" y="648182"/>
                  </a:moveTo>
                  <a:cubicBezTo>
                    <a:pt x="135038" y="374248"/>
                    <a:pt x="270076" y="100314"/>
                    <a:pt x="462987" y="0"/>
                  </a:cubicBezTo>
                  <a:cubicBezTo>
                    <a:pt x="655898" y="-100314"/>
                    <a:pt x="964557" y="-59802"/>
                    <a:pt x="1157468" y="46299"/>
                  </a:cubicBezTo>
                  <a:cubicBezTo>
                    <a:pt x="1350379" y="152400"/>
                    <a:pt x="1485417" y="394503"/>
                    <a:pt x="1620455" y="636607"/>
                  </a:cubicBezTo>
                </a:path>
              </a:pathLst>
            </a:custGeom>
            <a:ln>
              <a:solidFill>
                <a:schemeClr val="tx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dirty="0"/>
            </a:p>
          </p:txBody>
        </p:sp>
      </p:grpSp>
      <p:sp>
        <p:nvSpPr>
          <p:cNvPr id="15" name="TextBox 12"/>
          <p:cNvSpPr txBox="1">
            <a:spLocks noChangeArrowheads="1"/>
          </p:cNvSpPr>
          <p:nvPr/>
        </p:nvSpPr>
        <p:spPr bwMode="auto">
          <a:xfrm>
            <a:off x="2163613" y="2095784"/>
            <a:ext cx="1524000" cy="369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r>
              <a:rPr lang="en-US" dirty="0">
                <a:solidFill>
                  <a:schemeClr val="bg1"/>
                </a:solidFill>
                <a:latin typeface="+mn-lt"/>
              </a:rPr>
              <a:t>T</a:t>
            </a:r>
            <a:r>
              <a:rPr lang="en-US" dirty="0" smtClean="0">
                <a:solidFill>
                  <a:schemeClr val="bg1"/>
                </a:solidFill>
                <a:latin typeface="+mn-lt"/>
              </a:rPr>
              <a:t>ransaction</a:t>
            </a:r>
            <a:endParaRPr lang="en-US" dirty="0">
              <a:solidFill>
                <a:schemeClr val="bg1"/>
              </a:solidFill>
              <a:latin typeface="+mn-lt"/>
            </a:endParaRPr>
          </a:p>
        </p:txBody>
      </p:sp>
      <p:sp>
        <p:nvSpPr>
          <p:cNvPr id="16" name="Oval 15"/>
          <p:cNvSpPr/>
          <p:nvPr/>
        </p:nvSpPr>
        <p:spPr bwMode="auto">
          <a:xfrm>
            <a:off x="6501100" y="2420948"/>
            <a:ext cx="1371600" cy="1371600"/>
          </a:xfrm>
          <a:prstGeom prst="ellipse">
            <a:avLst/>
          </a:prstGeom>
          <a:no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dirty="0"/>
          </a:p>
        </p:txBody>
      </p:sp>
      <p:sp>
        <p:nvSpPr>
          <p:cNvPr id="17" name="TextBox 11"/>
          <p:cNvSpPr txBox="1">
            <a:spLocks noChangeArrowheads="1"/>
          </p:cNvSpPr>
          <p:nvPr/>
        </p:nvSpPr>
        <p:spPr bwMode="auto">
          <a:xfrm>
            <a:off x="6651565" y="2907051"/>
            <a:ext cx="1089465"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algn="ctr"/>
            <a:r>
              <a:rPr lang="en-US" dirty="0" smtClean="0">
                <a:solidFill>
                  <a:schemeClr val="bg1"/>
                </a:solidFill>
                <a:latin typeface="+mn-lt"/>
              </a:rPr>
              <a:t>Analytics</a:t>
            </a:r>
            <a:endParaRPr lang="en-US" dirty="0">
              <a:solidFill>
                <a:schemeClr val="bg1"/>
              </a:solidFill>
              <a:latin typeface="+mn-lt"/>
            </a:endParaRPr>
          </a:p>
        </p:txBody>
      </p:sp>
      <p:sp>
        <p:nvSpPr>
          <p:cNvPr id="18" name="Freeform 17"/>
          <p:cNvSpPr/>
          <p:nvPr/>
        </p:nvSpPr>
        <p:spPr>
          <a:xfrm flipH="1">
            <a:off x="3793757" y="3546649"/>
            <a:ext cx="3359642" cy="475155"/>
          </a:xfrm>
          <a:custGeom>
            <a:avLst/>
            <a:gdLst>
              <a:gd name="connsiteX0" fmla="*/ 1701479 w 1701479"/>
              <a:gd name="connsiteY0" fmla="*/ 0 h 462988"/>
              <a:gd name="connsiteX1" fmla="*/ 1099595 w 1701479"/>
              <a:gd name="connsiteY1" fmla="*/ 347241 h 462988"/>
              <a:gd name="connsiteX2" fmla="*/ 497712 w 1701479"/>
              <a:gd name="connsiteY2" fmla="*/ 462988 h 462988"/>
              <a:gd name="connsiteX3" fmla="*/ 0 w 1701479"/>
              <a:gd name="connsiteY3" fmla="*/ 208345 h 462988"/>
            </a:gdLst>
            <a:ahLst/>
            <a:cxnLst>
              <a:cxn ang="0">
                <a:pos x="connsiteX0" y="connsiteY0"/>
              </a:cxn>
              <a:cxn ang="0">
                <a:pos x="connsiteX1" y="connsiteY1"/>
              </a:cxn>
              <a:cxn ang="0">
                <a:pos x="connsiteX2" y="connsiteY2"/>
              </a:cxn>
              <a:cxn ang="0">
                <a:pos x="connsiteX3" y="connsiteY3"/>
              </a:cxn>
            </a:cxnLst>
            <a:rect l="l" t="t" r="r" b="b"/>
            <a:pathLst>
              <a:path w="1701479" h="462988">
                <a:moveTo>
                  <a:pt x="1701479" y="0"/>
                </a:moveTo>
                <a:cubicBezTo>
                  <a:pt x="1500851" y="135038"/>
                  <a:pt x="1300223" y="270076"/>
                  <a:pt x="1099595" y="347241"/>
                </a:cubicBezTo>
                <a:cubicBezTo>
                  <a:pt x="898967" y="424406"/>
                  <a:pt x="680978" y="486137"/>
                  <a:pt x="497712" y="462988"/>
                </a:cubicBezTo>
                <a:cubicBezTo>
                  <a:pt x="314446" y="439839"/>
                  <a:pt x="157223" y="324092"/>
                  <a:pt x="0" y="208345"/>
                </a:cubicBezTo>
              </a:path>
            </a:pathLst>
          </a:custGeom>
          <a:ln w="38100" cmpd="sng">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b="1" dirty="0">
              <a:solidFill>
                <a:srgbClr val="FF0000"/>
              </a:solidFill>
            </a:endParaRPr>
          </a:p>
        </p:txBody>
      </p:sp>
    </p:spTree>
    <p:extLst>
      <p:ext uri="{BB962C8B-B14F-4D97-AF65-F5344CB8AC3E}">
        <p14:creationId xmlns:p14="http://schemas.microsoft.com/office/powerpoint/2010/main" val="25054267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4"/>
          <p:cNvSpPr>
            <a:spLocks noGrp="1" noChangeArrowheads="1"/>
          </p:cNvSpPr>
          <p:nvPr>
            <p:ph type="title"/>
          </p:nvPr>
        </p:nvSpPr>
        <p:spPr/>
        <p:txBody>
          <a:bodyPr/>
          <a:lstStyle/>
          <a:p>
            <a:r>
              <a:rPr lang="en-US" dirty="0" smtClean="0"/>
              <a:t>Diagram Validation Rules of Thumb</a:t>
            </a:r>
          </a:p>
        </p:txBody>
      </p:sp>
      <p:sp>
        <p:nvSpPr>
          <p:cNvPr id="2" name="Content Placeholder 1"/>
          <p:cNvSpPr>
            <a:spLocks noGrp="1"/>
          </p:cNvSpPr>
          <p:nvPr>
            <p:ph idx="1"/>
          </p:nvPr>
        </p:nvSpPr>
        <p:spPr/>
        <p:txBody>
          <a:bodyPr/>
          <a:lstStyle/>
          <a:p>
            <a:r>
              <a:rPr lang="en-US" dirty="0" smtClean="0"/>
              <a:t>Data doesn’t flow magically </a:t>
            </a:r>
          </a:p>
          <a:p>
            <a:endParaRPr lang="en-US" dirty="0"/>
          </a:p>
        </p:txBody>
      </p:sp>
      <p:sp>
        <p:nvSpPr>
          <p:cNvPr id="4" name="Rounded Rectangle 3"/>
          <p:cNvSpPr/>
          <p:nvPr/>
        </p:nvSpPr>
        <p:spPr>
          <a:xfrm>
            <a:off x="304800" y="1828800"/>
            <a:ext cx="8229600" cy="3419476"/>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pSp>
        <p:nvGrpSpPr>
          <p:cNvPr id="6" name="Group 5"/>
          <p:cNvGrpSpPr/>
          <p:nvPr/>
        </p:nvGrpSpPr>
        <p:grpSpPr>
          <a:xfrm>
            <a:off x="3374232" y="2006332"/>
            <a:ext cx="2103437" cy="2740294"/>
            <a:chOff x="3713261" y="2461944"/>
            <a:chExt cx="2103437" cy="2740294"/>
          </a:xfrm>
        </p:grpSpPr>
        <p:grpSp>
          <p:nvGrpSpPr>
            <p:cNvPr id="7" name="Group 6"/>
            <p:cNvGrpSpPr/>
            <p:nvPr/>
          </p:nvGrpSpPr>
          <p:grpSpPr>
            <a:xfrm>
              <a:off x="3933031" y="3143250"/>
              <a:ext cx="1447800" cy="2058988"/>
              <a:chOff x="3844131" y="3219450"/>
              <a:chExt cx="1447800" cy="2058988"/>
            </a:xfrm>
          </p:grpSpPr>
          <p:cxnSp>
            <p:nvCxnSpPr>
              <p:cNvPr id="13" name="Straight Connector 12"/>
              <p:cNvCxnSpPr/>
              <p:nvPr/>
            </p:nvCxnSpPr>
            <p:spPr>
              <a:xfrm>
                <a:off x="3844131" y="4591050"/>
                <a:ext cx="1447800"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844131" y="5276850"/>
                <a:ext cx="1447800"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844131" y="3219450"/>
                <a:ext cx="1447800"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cxnSp>
          <p:nvCxnSpPr>
            <p:cNvPr id="8" name="Straight Connector 7"/>
            <p:cNvCxnSpPr/>
            <p:nvPr/>
          </p:nvCxnSpPr>
          <p:spPr>
            <a:xfrm>
              <a:off x="3936612" y="2461944"/>
              <a:ext cx="1447800"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9" name="TextBox 11"/>
            <p:cNvSpPr txBox="1">
              <a:spLocks noChangeArrowheads="1"/>
            </p:cNvSpPr>
            <p:nvPr/>
          </p:nvSpPr>
          <p:spPr bwMode="auto">
            <a:xfrm>
              <a:off x="3771868" y="2595587"/>
              <a:ext cx="1778436"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algn="ctr"/>
              <a:r>
                <a:rPr lang="en-US" dirty="0">
                  <a:solidFill>
                    <a:schemeClr val="bg1"/>
                  </a:solidFill>
                  <a:latin typeface="+mn-lt"/>
                </a:rPr>
                <a:t>Order Database</a:t>
              </a:r>
            </a:p>
          </p:txBody>
        </p:sp>
        <p:sp>
          <p:nvSpPr>
            <p:cNvPr id="10" name="TextBox 8"/>
            <p:cNvSpPr txBox="1">
              <a:spLocks noChangeArrowheads="1"/>
            </p:cNvSpPr>
            <p:nvPr/>
          </p:nvSpPr>
          <p:spPr bwMode="auto">
            <a:xfrm>
              <a:off x="3713261" y="4638919"/>
              <a:ext cx="2103437"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r>
                <a:rPr lang="en-US" dirty="0">
                  <a:solidFill>
                    <a:schemeClr val="bg1"/>
                  </a:solidFill>
                  <a:latin typeface="+mn-lt"/>
                </a:rPr>
                <a:t>Returns Database</a:t>
              </a:r>
            </a:p>
          </p:txBody>
        </p:sp>
        <p:sp>
          <p:nvSpPr>
            <p:cNvPr id="11" name="Freeform 10"/>
            <p:cNvSpPr/>
            <p:nvPr/>
          </p:nvSpPr>
          <p:spPr>
            <a:xfrm>
              <a:off x="5029737" y="3203600"/>
              <a:ext cx="219075" cy="1262062"/>
            </a:xfrm>
            <a:custGeom>
              <a:avLst/>
              <a:gdLst>
                <a:gd name="connsiteX0" fmla="*/ 0 w 219919"/>
                <a:gd name="connsiteY0" fmla="*/ 0 h 1261641"/>
                <a:gd name="connsiteX1" fmla="*/ 34724 w 219919"/>
                <a:gd name="connsiteY1" fmla="*/ 46299 h 1261641"/>
                <a:gd name="connsiteX2" fmla="*/ 219919 w 219919"/>
                <a:gd name="connsiteY2" fmla="*/ 648183 h 1261641"/>
                <a:gd name="connsiteX3" fmla="*/ 81023 w 219919"/>
                <a:gd name="connsiteY3" fmla="*/ 1261641 h 1261641"/>
              </a:gdLst>
              <a:ahLst/>
              <a:cxnLst>
                <a:cxn ang="0">
                  <a:pos x="connsiteX0" y="connsiteY0"/>
                </a:cxn>
                <a:cxn ang="0">
                  <a:pos x="connsiteX1" y="connsiteY1"/>
                </a:cxn>
                <a:cxn ang="0">
                  <a:pos x="connsiteX2" y="connsiteY2"/>
                </a:cxn>
                <a:cxn ang="0">
                  <a:pos x="connsiteX3" y="connsiteY3"/>
                </a:cxn>
              </a:cxnLst>
              <a:rect l="l" t="t" r="r" b="b"/>
              <a:pathLst>
                <a:path w="219919" h="1261641">
                  <a:moveTo>
                    <a:pt x="0" y="0"/>
                  </a:moveTo>
                  <a:cubicBezTo>
                    <a:pt x="-965" y="-30866"/>
                    <a:pt x="-1929" y="-61731"/>
                    <a:pt x="34724" y="46299"/>
                  </a:cubicBezTo>
                  <a:cubicBezTo>
                    <a:pt x="71377" y="154329"/>
                    <a:pt x="212203" y="445626"/>
                    <a:pt x="219919" y="648183"/>
                  </a:cubicBezTo>
                  <a:cubicBezTo>
                    <a:pt x="227636" y="850740"/>
                    <a:pt x="154329" y="1056190"/>
                    <a:pt x="81023" y="1261641"/>
                  </a:cubicBezTo>
                </a:path>
              </a:pathLst>
            </a:custGeom>
            <a:ln>
              <a:solidFill>
                <a:schemeClr val="tx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dirty="0"/>
            </a:p>
          </p:txBody>
        </p:sp>
        <p:sp>
          <p:nvSpPr>
            <p:cNvPr id="12" name="Freeform 11"/>
            <p:cNvSpPr/>
            <p:nvPr/>
          </p:nvSpPr>
          <p:spPr>
            <a:xfrm flipH="1" flipV="1">
              <a:off x="3981010" y="3172070"/>
              <a:ext cx="220663" cy="1262063"/>
            </a:xfrm>
            <a:custGeom>
              <a:avLst/>
              <a:gdLst>
                <a:gd name="connsiteX0" fmla="*/ 0 w 219919"/>
                <a:gd name="connsiteY0" fmla="*/ 0 h 1261641"/>
                <a:gd name="connsiteX1" fmla="*/ 34724 w 219919"/>
                <a:gd name="connsiteY1" fmla="*/ 46299 h 1261641"/>
                <a:gd name="connsiteX2" fmla="*/ 219919 w 219919"/>
                <a:gd name="connsiteY2" fmla="*/ 648183 h 1261641"/>
                <a:gd name="connsiteX3" fmla="*/ 81023 w 219919"/>
                <a:gd name="connsiteY3" fmla="*/ 1261641 h 1261641"/>
              </a:gdLst>
              <a:ahLst/>
              <a:cxnLst>
                <a:cxn ang="0">
                  <a:pos x="connsiteX0" y="connsiteY0"/>
                </a:cxn>
                <a:cxn ang="0">
                  <a:pos x="connsiteX1" y="connsiteY1"/>
                </a:cxn>
                <a:cxn ang="0">
                  <a:pos x="connsiteX2" y="connsiteY2"/>
                </a:cxn>
                <a:cxn ang="0">
                  <a:pos x="connsiteX3" y="connsiteY3"/>
                </a:cxn>
              </a:cxnLst>
              <a:rect l="l" t="t" r="r" b="b"/>
              <a:pathLst>
                <a:path w="219919" h="1261641">
                  <a:moveTo>
                    <a:pt x="0" y="0"/>
                  </a:moveTo>
                  <a:cubicBezTo>
                    <a:pt x="-965" y="-30866"/>
                    <a:pt x="-1929" y="-61731"/>
                    <a:pt x="34724" y="46299"/>
                  </a:cubicBezTo>
                  <a:cubicBezTo>
                    <a:pt x="71377" y="154329"/>
                    <a:pt x="212203" y="445626"/>
                    <a:pt x="219919" y="648183"/>
                  </a:cubicBezTo>
                  <a:cubicBezTo>
                    <a:pt x="227636" y="850740"/>
                    <a:pt x="154329" y="1056190"/>
                    <a:pt x="81023" y="1261641"/>
                  </a:cubicBezTo>
                </a:path>
              </a:pathLst>
            </a:custGeom>
            <a:ln>
              <a:solidFill>
                <a:schemeClr val="tx2">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dirty="0"/>
            </a:p>
          </p:txBody>
        </p:sp>
      </p:grpSp>
    </p:spTree>
    <p:extLst>
      <p:ext uri="{BB962C8B-B14F-4D97-AF65-F5344CB8AC3E}">
        <p14:creationId xmlns:p14="http://schemas.microsoft.com/office/powerpoint/2010/main" val="33095173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Diagram Validation Rules of Thumb</a:t>
            </a:r>
            <a:endParaRPr lang="en-GB" dirty="0" smtClean="0"/>
          </a:p>
        </p:txBody>
      </p:sp>
      <p:sp>
        <p:nvSpPr>
          <p:cNvPr id="2" name="Content Placeholder 1"/>
          <p:cNvSpPr>
            <a:spLocks noGrp="1"/>
          </p:cNvSpPr>
          <p:nvPr>
            <p:ph idx="1"/>
          </p:nvPr>
        </p:nvSpPr>
        <p:spPr/>
        <p:txBody>
          <a:bodyPr/>
          <a:lstStyle/>
          <a:p>
            <a:r>
              <a:rPr lang="en-US" dirty="0" smtClean="0"/>
              <a:t>It goes through a process</a:t>
            </a:r>
          </a:p>
          <a:p>
            <a:endParaRPr lang="en-US" dirty="0"/>
          </a:p>
        </p:txBody>
      </p:sp>
      <p:sp>
        <p:nvSpPr>
          <p:cNvPr id="5" name="Rounded Rectangle 4"/>
          <p:cNvSpPr/>
          <p:nvPr/>
        </p:nvSpPr>
        <p:spPr>
          <a:xfrm>
            <a:off x="306387" y="1838324"/>
            <a:ext cx="8229600" cy="3419476"/>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pSp>
        <p:nvGrpSpPr>
          <p:cNvPr id="6" name="Group 29"/>
          <p:cNvGrpSpPr/>
          <p:nvPr/>
        </p:nvGrpSpPr>
        <p:grpSpPr>
          <a:xfrm>
            <a:off x="3590364" y="2591183"/>
            <a:ext cx="1447800" cy="2058988"/>
            <a:chOff x="3844131" y="3219450"/>
            <a:chExt cx="1447800" cy="2058988"/>
          </a:xfrm>
        </p:grpSpPr>
        <p:cxnSp>
          <p:nvCxnSpPr>
            <p:cNvPr id="7" name="Straight Connector 6"/>
            <p:cNvCxnSpPr/>
            <p:nvPr/>
          </p:nvCxnSpPr>
          <p:spPr>
            <a:xfrm>
              <a:off x="3844131" y="4591050"/>
              <a:ext cx="1447800"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844131" y="5276850"/>
              <a:ext cx="1447800"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844131" y="3219450"/>
              <a:ext cx="1447800"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grpSp>
      <p:cxnSp>
        <p:nvCxnSpPr>
          <p:cNvPr id="10" name="Straight Connector 9"/>
          <p:cNvCxnSpPr/>
          <p:nvPr/>
        </p:nvCxnSpPr>
        <p:spPr>
          <a:xfrm>
            <a:off x="3593945" y="1909877"/>
            <a:ext cx="1447800" cy="1588"/>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1" name="TextBox 11"/>
          <p:cNvSpPr txBox="1">
            <a:spLocks noChangeArrowheads="1"/>
          </p:cNvSpPr>
          <p:nvPr/>
        </p:nvSpPr>
        <p:spPr bwMode="auto">
          <a:xfrm>
            <a:off x="3429201" y="2043520"/>
            <a:ext cx="1789272" cy="36933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algn="ctr"/>
            <a:r>
              <a:rPr lang="en-US" dirty="0" smtClean="0">
                <a:solidFill>
                  <a:schemeClr val="bg1"/>
                </a:solidFill>
                <a:latin typeface="+mn-lt"/>
              </a:rPr>
              <a:t>Order </a:t>
            </a:r>
            <a:r>
              <a:rPr lang="en-US" dirty="0">
                <a:solidFill>
                  <a:schemeClr val="bg1"/>
                </a:solidFill>
                <a:latin typeface="+mn-lt"/>
              </a:rPr>
              <a:t>Database</a:t>
            </a:r>
          </a:p>
        </p:txBody>
      </p:sp>
      <p:sp>
        <p:nvSpPr>
          <p:cNvPr id="12" name="TextBox 8"/>
          <p:cNvSpPr txBox="1">
            <a:spLocks noChangeArrowheads="1"/>
          </p:cNvSpPr>
          <p:nvPr/>
        </p:nvSpPr>
        <p:spPr bwMode="auto">
          <a:xfrm>
            <a:off x="3370594" y="4086852"/>
            <a:ext cx="2103437" cy="2462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r>
              <a:rPr lang="en-US" dirty="0">
                <a:solidFill>
                  <a:schemeClr val="bg1"/>
                </a:solidFill>
                <a:latin typeface="+mn-lt"/>
              </a:rPr>
              <a:t>Returns Database</a:t>
            </a:r>
          </a:p>
        </p:txBody>
      </p:sp>
      <p:grpSp>
        <p:nvGrpSpPr>
          <p:cNvPr id="13" name="Group 12"/>
          <p:cNvGrpSpPr/>
          <p:nvPr/>
        </p:nvGrpSpPr>
        <p:grpSpPr>
          <a:xfrm>
            <a:off x="3805837" y="2577798"/>
            <a:ext cx="960438" cy="1752600"/>
            <a:chOff x="3867150" y="3276600"/>
            <a:chExt cx="960438" cy="1752600"/>
          </a:xfrm>
        </p:grpSpPr>
        <p:sp>
          <p:nvSpPr>
            <p:cNvPr id="14" name="Arc 13"/>
            <p:cNvSpPr/>
            <p:nvPr/>
          </p:nvSpPr>
          <p:spPr>
            <a:xfrm>
              <a:off x="4629150" y="3276600"/>
              <a:ext cx="46038" cy="609600"/>
            </a:xfrm>
            <a:prstGeom prst="arc">
              <a:avLst/>
            </a:prstGeom>
            <a:ln>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dirty="0"/>
            </a:p>
          </p:txBody>
        </p:sp>
        <p:sp>
          <p:nvSpPr>
            <p:cNvPr id="15" name="Arc 14"/>
            <p:cNvSpPr/>
            <p:nvPr/>
          </p:nvSpPr>
          <p:spPr>
            <a:xfrm flipH="1">
              <a:off x="3943350" y="3352800"/>
              <a:ext cx="228600" cy="838200"/>
            </a:xfrm>
            <a:prstGeom prst="arc">
              <a:avLst/>
            </a:prstGeom>
            <a:ln>
              <a:solidFill>
                <a:schemeClr val="accent3"/>
              </a:solidFill>
              <a:headEnd type="triangle"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dirty="0"/>
            </a:p>
          </p:txBody>
        </p:sp>
        <p:sp>
          <p:nvSpPr>
            <p:cNvPr id="16" name="Arc 15"/>
            <p:cNvSpPr/>
            <p:nvPr/>
          </p:nvSpPr>
          <p:spPr>
            <a:xfrm>
              <a:off x="4781550" y="4267200"/>
              <a:ext cx="46038" cy="609600"/>
            </a:xfrm>
            <a:prstGeom prst="arc">
              <a:avLst/>
            </a:prstGeom>
            <a:ln>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dirty="0"/>
            </a:p>
          </p:txBody>
        </p:sp>
        <p:sp>
          <p:nvSpPr>
            <p:cNvPr id="17" name="Arc 16"/>
            <p:cNvSpPr/>
            <p:nvPr/>
          </p:nvSpPr>
          <p:spPr>
            <a:xfrm flipH="1">
              <a:off x="3867150" y="4191000"/>
              <a:ext cx="228600" cy="838200"/>
            </a:xfrm>
            <a:prstGeom prst="arc">
              <a:avLst/>
            </a:prstGeom>
            <a:ln>
              <a:solidFill>
                <a:schemeClr val="accent3"/>
              </a:solidFill>
              <a:headEnd type="triangle"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auto">
                <a:spcBef>
                  <a:spcPts val="0"/>
                </a:spcBef>
                <a:spcAft>
                  <a:spcPts val="0"/>
                </a:spcAft>
                <a:defRPr/>
              </a:pPr>
              <a:endParaRPr lang="en-US" dirty="0"/>
            </a:p>
          </p:txBody>
        </p:sp>
      </p:grpSp>
      <p:sp>
        <p:nvSpPr>
          <p:cNvPr id="18" name="TextBox 24"/>
          <p:cNvSpPr txBox="1">
            <a:spLocks noChangeArrowheads="1"/>
          </p:cNvSpPr>
          <p:nvPr/>
        </p:nvSpPr>
        <p:spPr bwMode="auto">
          <a:xfrm>
            <a:off x="3925559" y="3083063"/>
            <a:ext cx="762000" cy="369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r>
              <a:rPr lang="en-US" dirty="0">
                <a:solidFill>
                  <a:schemeClr val="accent3"/>
                </a:solidFill>
                <a:latin typeface="Trebuchet MS" pitchFamily="34" charset="0"/>
              </a:rPr>
              <a:t>RMA</a:t>
            </a:r>
          </a:p>
        </p:txBody>
      </p:sp>
      <p:sp>
        <p:nvSpPr>
          <p:cNvPr id="19" name="Oval 18"/>
          <p:cNvSpPr/>
          <p:nvPr/>
        </p:nvSpPr>
        <p:spPr>
          <a:xfrm>
            <a:off x="3867969" y="2834535"/>
            <a:ext cx="914400" cy="914400"/>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dirty="0"/>
          </a:p>
        </p:txBody>
      </p:sp>
    </p:spTree>
    <p:extLst>
      <p:ext uri="{BB962C8B-B14F-4D97-AF65-F5344CB8AC3E}">
        <p14:creationId xmlns:p14="http://schemas.microsoft.com/office/powerpoint/2010/main" val="261917449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Diagrams Should Not Resemble</a:t>
            </a:r>
            <a:endParaRPr lang="en-GB" dirty="0" smtClean="0"/>
          </a:p>
        </p:txBody>
      </p:sp>
      <p:sp>
        <p:nvSpPr>
          <p:cNvPr id="7" name="Content Placeholder 2"/>
          <p:cNvSpPr>
            <a:spLocks noGrp="1"/>
          </p:cNvSpPr>
          <p:nvPr>
            <p:ph idx="1"/>
          </p:nvPr>
        </p:nvSpPr>
        <p:spPr/>
        <p:txBody>
          <a:bodyPr/>
          <a:lstStyle/>
          <a:p>
            <a:r>
              <a:rPr lang="en-US" dirty="0" smtClean="0"/>
              <a:t>Flow charts</a:t>
            </a:r>
          </a:p>
          <a:p>
            <a:r>
              <a:rPr lang="en-US" dirty="0" smtClean="0"/>
              <a:t>Class diagrams</a:t>
            </a:r>
          </a:p>
          <a:p>
            <a:r>
              <a:rPr lang="en-US" dirty="0" smtClean="0"/>
              <a:t>Call graphs</a:t>
            </a:r>
          </a:p>
        </p:txBody>
      </p:sp>
      <p:sp>
        <p:nvSpPr>
          <p:cNvPr id="5" name="Rectangle 4"/>
          <p:cNvSpPr/>
          <p:nvPr/>
        </p:nvSpPr>
        <p:spPr>
          <a:xfrm>
            <a:off x="1589087" y="3178969"/>
            <a:ext cx="2590800" cy="2952750"/>
          </a:xfrm>
          <a:prstGeom prst="rect">
            <a:avLst/>
          </a:prstGeom>
          <a:solidFill>
            <a:schemeClr val="bg1"/>
          </a:solidFill>
          <a:ln w="12700">
            <a:solidFill>
              <a:schemeClr val="tx1"/>
            </a:solidFill>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4637087" y="1323182"/>
            <a:ext cx="3790949" cy="2676525"/>
          </a:xfrm>
          <a:prstGeom prst="rect">
            <a:avLst/>
          </a:prstGeom>
          <a:solidFill>
            <a:schemeClr val="bg1"/>
          </a:solidFill>
          <a:ln w="12700">
            <a:solidFill>
              <a:schemeClr val="tx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3"/>
          <p:cNvPicPr>
            <a:picLocks noChangeAspect="1" noChangeArrowheads="1"/>
          </p:cNvPicPr>
          <p:nvPr/>
        </p:nvPicPr>
        <p:blipFill>
          <a:blip r:embed="rId3" cstate="print"/>
          <a:srcRect/>
          <a:stretch>
            <a:fillRect/>
          </a:stretch>
        </p:blipFill>
        <p:spPr bwMode="auto">
          <a:xfrm>
            <a:off x="1658143" y="3255169"/>
            <a:ext cx="2471738" cy="2805113"/>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a:stretch>
            <a:fillRect/>
          </a:stretch>
        </p:blipFill>
        <p:spPr bwMode="auto">
          <a:xfrm>
            <a:off x="4687093" y="1366044"/>
            <a:ext cx="3690937" cy="2590800"/>
          </a:xfrm>
          <a:prstGeom prst="rect">
            <a:avLst/>
          </a:prstGeom>
          <a:noFill/>
          <a:ln w="9525">
            <a:noFill/>
            <a:miter lim="800000"/>
            <a:headEnd/>
            <a:tailEnd/>
          </a:ln>
        </p:spPr>
      </p:pic>
      <p:sp>
        <p:nvSpPr>
          <p:cNvPr id="10" name="&quot;No&quot; Symbol 9"/>
          <p:cNvSpPr/>
          <p:nvPr/>
        </p:nvSpPr>
        <p:spPr>
          <a:xfrm>
            <a:off x="1262062" y="3048000"/>
            <a:ext cx="3200400" cy="3200400"/>
          </a:xfrm>
          <a:prstGeom prst="noSmoking">
            <a:avLst/>
          </a:prstGeom>
          <a:solidFill>
            <a:srgbClr val="FF0000">
              <a:alpha val="65098"/>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dirty="0">
              <a:solidFill>
                <a:schemeClr val="tx1"/>
              </a:solidFill>
            </a:endParaRPr>
          </a:p>
        </p:txBody>
      </p:sp>
      <p:sp>
        <p:nvSpPr>
          <p:cNvPr id="11" name="&quot;No&quot; Symbol 10"/>
          <p:cNvSpPr/>
          <p:nvPr/>
        </p:nvSpPr>
        <p:spPr>
          <a:xfrm>
            <a:off x="4932362" y="1092994"/>
            <a:ext cx="3200400" cy="3200400"/>
          </a:xfrm>
          <a:prstGeom prst="noSmoking">
            <a:avLst/>
          </a:prstGeom>
          <a:solidFill>
            <a:srgbClr val="FF0000">
              <a:alpha val="65098"/>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dirty="0">
              <a:solidFill>
                <a:schemeClr val="tx1"/>
              </a:solidFill>
            </a:endParaRPr>
          </a:p>
        </p:txBody>
      </p:sp>
    </p:spTree>
    <p:extLst>
      <p:ext uri="{BB962C8B-B14F-4D97-AF65-F5344CB8AC3E}">
        <p14:creationId xmlns:p14="http://schemas.microsoft.com/office/powerpoint/2010/main" val="103779097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pPr eaLnBrk="1" hangingPunct="1"/>
            <a:r>
              <a:rPr lang="en-US" dirty="0" smtClean="0"/>
              <a:t>Real Context Diagram (“Castle”)</a:t>
            </a:r>
            <a:endParaRPr lang="en-GB" dirty="0" smtClean="0"/>
          </a:p>
        </p:txBody>
      </p:sp>
      <p:graphicFrame>
        <p:nvGraphicFramePr>
          <p:cNvPr id="6" name="Object 4"/>
          <p:cNvGraphicFramePr>
            <a:graphicFrameLocks noGrp="1" noChangeAspect="1"/>
          </p:cNvGraphicFramePr>
          <p:nvPr>
            <p:ph idx="4294967295"/>
            <p:extLst>
              <p:ext uri="{D42A27DB-BD31-4B8C-83A1-F6EECF244321}">
                <p14:modId xmlns:p14="http://schemas.microsoft.com/office/powerpoint/2010/main" val="857138735"/>
              </p:ext>
            </p:extLst>
          </p:nvPr>
        </p:nvGraphicFramePr>
        <p:xfrm>
          <a:off x="0" y="1066800"/>
          <a:ext cx="7553325" cy="4411663"/>
        </p:xfrm>
        <a:graphic>
          <a:graphicData uri="http://schemas.openxmlformats.org/presentationml/2006/ole">
            <mc:AlternateContent xmlns:mc="http://schemas.openxmlformats.org/markup-compatibility/2006">
              <mc:Choice xmlns:v="urn:schemas-microsoft-com:vml" Requires="v">
                <p:oleObj spid="_x0000_s1045" name="Visio" r:id="rId4" imgW="4783869" imgH="2794403" progId="">
                  <p:embed/>
                </p:oleObj>
              </mc:Choice>
              <mc:Fallback>
                <p:oleObj name="Visio" r:id="rId4" imgW="4783869" imgH="2794403" progId="">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066800"/>
                        <a:ext cx="7553325" cy="441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2"/>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ounded Rectangle 4"/>
          <p:cNvSpPr/>
          <p:nvPr/>
        </p:nvSpPr>
        <p:spPr>
          <a:xfrm>
            <a:off x="304800" y="1123543"/>
            <a:ext cx="8229600" cy="4370387"/>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7" name="Rectangle 6"/>
          <p:cNvSpPr/>
          <p:nvPr/>
        </p:nvSpPr>
        <p:spPr>
          <a:xfrm>
            <a:off x="2236745" y="2277344"/>
            <a:ext cx="1110343" cy="255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ysClr val="windowText" lastClr="000000"/>
                </a:solidFill>
              </a:rPr>
              <a:t>Castle Config</a:t>
            </a:r>
            <a:endParaRPr lang="en-US" sz="1100" dirty="0">
              <a:solidFill>
                <a:sysClr val="windowText" lastClr="000000"/>
              </a:solidFill>
            </a:endParaRPr>
          </a:p>
        </p:txBody>
      </p:sp>
      <p:sp>
        <p:nvSpPr>
          <p:cNvPr id="8" name="Rectangle 7"/>
          <p:cNvSpPr/>
          <p:nvPr/>
        </p:nvSpPr>
        <p:spPr>
          <a:xfrm>
            <a:off x="2222890" y="3166014"/>
            <a:ext cx="1110343" cy="255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ysClr val="windowText" lastClr="000000"/>
                </a:solidFill>
              </a:rPr>
              <a:t>Feedback</a:t>
            </a:r>
            <a:endParaRPr lang="en-US" sz="1100" dirty="0">
              <a:solidFill>
                <a:sysClr val="windowText" lastClr="000000"/>
              </a:solidFill>
            </a:endParaRPr>
          </a:p>
        </p:txBody>
      </p:sp>
    </p:spTree>
    <p:extLst>
      <p:ext uri="{BB962C8B-B14F-4D97-AF65-F5344CB8AC3E}">
        <p14:creationId xmlns:p14="http://schemas.microsoft.com/office/powerpoint/2010/main" val="78867618"/>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Castle Level 1 Diagram</a:t>
            </a:r>
            <a:endParaRPr lang="en-GB" dirty="0" smtClean="0"/>
          </a:p>
        </p:txBody>
      </p:sp>
      <p:sp>
        <p:nvSpPr>
          <p:cNvPr id="6" name="Rounded Rectangle 5"/>
          <p:cNvSpPr/>
          <p:nvPr/>
        </p:nvSpPr>
        <p:spPr>
          <a:xfrm>
            <a:off x="381000" y="1180218"/>
            <a:ext cx="8229600" cy="4952009"/>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pSp>
        <p:nvGrpSpPr>
          <p:cNvPr id="7" name="Group 6"/>
          <p:cNvGrpSpPr/>
          <p:nvPr/>
        </p:nvGrpSpPr>
        <p:grpSpPr>
          <a:xfrm>
            <a:off x="856354" y="1066800"/>
            <a:ext cx="6785989" cy="5031274"/>
            <a:chOff x="926204" y="1490642"/>
            <a:chExt cx="6785989" cy="5031274"/>
          </a:xfrm>
        </p:grpSpPr>
        <p:grpSp>
          <p:nvGrpSpPr>
            <p:cNvPr id="8" name="Group 36"/>
            <p:cNvGrpSpPr/>
            <p:nvPr/>
          </p:nvGrpSpPr>
          <p:grpSpPr>
            <a:xfrm>
              <a:off x="926204" y="1490642"/>
              <a:ext cx="6785989" cy="5031274"/>
              <a:chOff x="858838" y="500063"/>
              <a:chExt cx="7445375" cy="5810250"/>
            </a:xfrm>
          </p:grpSpPr>
          <p:graphicFrame>
            <p:nvGraphicFramePr>
              <p:cNvPr id="11" name="Object 12"/>
              <p:cNvGraphicFramePr>
                <a:graphicFrameLocks noChangeAspect="1"/>
              </p:cNvGraphicFramePr>
              <p:nvPr/>
            </p:nvGraphicFramePr>
            <p:xfrm>
              <a:off x="858838" y="500063"/>
              <a:ext cx="7445375" cy="5810250"/>
            </p:xfrm>
            <a:graphic>
              <a:graphicData uri="http://schemas.openxmlformats.org/presentationml/2006/ole">
                <mc:AlternateContent xmlns:mc="http://schemas.openxmlformats.org/markup-compatibility/2006">
                  <mc:Choice xmlns:v="urn:schemas-microsoft-com:vml" Requires="v">
                    <p:oleObj spid="_x0000_s2069" name="Visio" r:id="rId4" imgW="9416894" imgH="7349838" progId="">
                      <p:embed/>
                    </p:oleObj>
                  </mc:Choice>
                  <mc:Fallback>
                    <p:oleObj name="Visio" r:id="rId4" imgW="9416894" imgH="7349838" progId="">
                      <p:embed/>
                      <p:pic>
                        <p:nvPicPr>
                          <p:cNvPr id="0" name=""/>
                          <p:cNvPicPr>
                            <a:picLocks noChangeAspect="1" noChangeArrowheads="1"/>
                          </p:cNvPicPr>
                          <p:nvPr/>
                        </p:nvPicPr>
                        <p:blipFill>
                          <a:blip r:embed="rId5">
                            <a:lum bright="100000"/>
                            <a:extLst>
                              <a:ext uri="{28A0092B-C50C-407E-A947-70E740481C1C}">
                                <a14:useLocalDpi xmlns:a14="http://schemas.microsoft.com/office/drawing/2010/main" val="0"/>
                              </a:ext>
                            </a:extLst>
                          </a:blip>
                          <a:srcRect/>
                          <a:stretch>
                            <a:fillRect/>
                          </a:stretch>
                        </p:blipFill>
                        <p:spPr bwMode="auto">
                          <a:xfrm>
                            <a:off x="858838" y="500063"/>
                            <a:ext cx="7445375" cy="581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2"/>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 name="TextBox 11"/>
              <p:cNvSpPr txBox="1"/>
              <p:nvPr/>
            </p:nvSpPr>
            <p:spPr>
              <a:xfrm>
                <a:off x="7620000" y="990600"/>
                <a:ext cx="513282" cy="400110"/>
              </a:xfrm>
              <a:prstGeom prst="rect">
                <a:avLst/>
              </a:prstGeom>
              <a:noFill/>
            </p:spPr>
            <p:txBody>
              <a:bodyPr wrap="square" rtlCol="0">
                <a:spAutoFit/>
              </a:bodyPr>
              <a:lstStyle/>
              <a:p>
                <a:pPr algn="ctr"/>
                <a:r>
                  <a:rPr lang="en-US" sz="800" dirty="0" smtClean="0">
                    <a:latin typeface="+mn-lt"/>
                  </a:rPr>
                  <a:t>SSDP</a:t>
                </a:r>
              </a:p>
              <a:p>
                <a:pPr algn="ctr"/>
                <a:r>
                  <a:rPr lang="en-US" sz="800" dirty="0" smtClean="0">
                    <a:solidFill>
                      <a:srgbClr val="0070C0"/>
                    </a:solidFill>
                    <a:latin typeface="+mn-lt"/>
                  </a:rPr>
                  <a:t>10</a:t>
                </a:r>
                <a:endParaRPr lang="en-US" sz="800" dirty="0">
                  <a:solidFill>
                    <a:srgbClr val="0070C0"/>
                  </a:solidFill>
                  <a:latin typeface="+mn-lt"/>
                </a:endParaRPr>
              </a:p>
            </p:txBody>
          </p:sp>
          <p:sp>
            <p:nvSpPr>
              <p:cNvPr id="13" name="TextBox 12"/>
              <p:cNvSpPr txBox="1"/>
              <p:nvPr/>
            </p:nvSpPr>
            <p:spPr>
              <a:xfrm>
                <a:off x="7515224" y="3324225"/>
                <a:ext cx="638175" cy="590011"/>
              </a:xfrm>
              <a:prstGeom prst="rect">
                <a:avLst/>
              </a:prstGeom>
              <a:noFill/>
            </p:spPr>
            <p:txBody>
              <a:bodyPr wrap="square" rtlCol="0">
                <a:spAutoFit/>
              </a:bodyPr>
              <a:lstStyle/>
              <a:p>
                <a:pPr algn="ctr">
                  <a:lnSpc>
                    <a:spcPct val="85000"/>
                  </a:lnSpc>
                </a:pPr>
                <a:r>
                  <a:rPr lang="en-US" sz="800" dirty="0" smtClean="0">
                    <a:latin typeface="+mn-lt"/>
                  </a:rPr>
                  <a:t>Remote</a:t>
                </a:r>
              </a:p>
              <a:p>
                <a:pPr algn="ctr">
                  <a:lnSpc>
                    <a:spcPct val="85000"/>
                  </a:lnSpc>
                </a:pPr>
                <a:r>
                  <a:rPr lang="en-US" sz="800" dirty="0" smtClean="0">
                    <a:latin typeface="+mn-lt"/>
                  </a:rPr>
                  <a:t>Castle</a:t>
                </a:r>
              </a:p>
              <a:p>
                <a:pPr algn="ctr">
                  <a:lnSpc>
                    <a:spcPct val="85000"/>
                  </a:lnSpc>
                </a:pPr>
                <a:r>
                  <a:rPr lang="en-US" sz="800" dirty="0" smtClean="0">
                    <a:latin typeface="+mn-lt"/>
                  </a:rPr>
                  <a:t>Service</a:t>
                </a:r>
              </a:p>
              <a:p>
                <a:pPr algn="ctr">
                  <a:lnSpc>
                    <a:spcPct val="85000"/>
                  </a:lnSpc>
                </a:pPr>
                <a:r>
                  <a:rPr lang="en-US" sz="800" dirty="0" smtClean="0">
                    <a:solidFill>
                      <a:srgbClr val="0070C0"/>
                    </a:solidFill>
                    <a:latin typeface="+mn-lt"/>
                  </a:rPr>
                  <a:t>9</a:t>
                </a:r>
                <a:endParaRPr lang="en-US" sz="800" dirty="0">
                  <a:solidFill>
                    <a:srgbClr val="0070C0"/>
                  </a:solidFill>
                  <a:latin typeface="+mn-lt"/>
                </a:endParaRPr>
              </a:p>
            </p:txBody>
          </p:sp>
          <p:sp>
            <p:nvSpPr>
              <p:cNvPr id="14" name="TextBox 13"/>
              <p:cNvSpPr txBox="1"/>
              <p:nvPr/>
            </p:nvSpPr>
            <p:spPr>
              <a:xfrm>
                <a:off x="5572124" y="1066800"/>
                <a:ext cx="638175" cy="353943"/>
              </a:xfrm>
              <a:prstGeom prst="rect">
                <a:avLst/>
              </a:prstGeom>
              <a:noFill/>
            </p:spPr>
            <p:txBody>
              <a:bodyPr wrap="square" rtlCol="0">
                <a:spAutoFit/>
              </a:bodyPr>
              <a:lstStyle/>
              <a:p>
                <a:pPr algn="ctr">
                  <a:lnSpc>
                    <a:spcPct val="85000"/>
                  </a:lnSpc>
                </a:pPr>
                <a:r>
                  <a:rPr lang="en-US" sz="800" dirty="0" smtClean="0">
                    <a:latin typeface="+mn-lt"/>
                  </a:rPr>
                  <a:t>SSDP</a:t>
                </a:r>
              </a:p>
              <a:p>
                <a:pPr algn="ctr">
                  <a:lnSpc>
                    <a:spcPct val="85000"/>
                  </a:lnSpc>
                </a:pPr>
                <a:r>
                  <a:rPr lang="en-US" sz="800" dirty="0" smtClean="0">
                    <a:solidFill>
                      <a:srgbClr val="0070C0"/>
                    </a:solidFill>
                    <a:latin typeface="+mn-lt"/>
                  </a:rPr>
                  <a:t>8</a:t>
                </a:r>
                <a:endParaRPr lang="en-US" sz="800" dirty="0">
                  <a:solidFill>
                    <a:srgbClr val="0070C0"/>
                  </a:solidFill>
                  <a:latin typeface="+mn-lt"/>
                </a:endParaRPr>
              </a:p>
            </p:txBody>
          </p:sp>
          <p:sp>
            <p:nvSpPr>
              <p:cNvPr id="15" name="TextBox 14"/>
              <p:cNvSpPr txBox="1"/>
              <p:nvPr/>
            </p:nvSpPr>
            <p:spPr>
              <a:xfrm>
                <a:off x="4400549" y="3371850"/>
                <a:ext cx="638175" cy="484748"/>
              </a:xfrm>
              <a:prstGeom prst="rect">
                <a:avLst/>
              </a:prstGeom>
              <a:noFill/>
            </p:spPr>
            <p:txBody>
              <a:bodyPr wrap="square" rtlCol="0">
                <a:spAutoFit/>
              </a:bodyPr>
              <a:lstStyle/>
              <a:p>
                <a:pPr algn="ctr">
                  <a:lnSpc>
                    <a:spcPct val="85000"/>
                  </a:lnSpc>
                </a:pPr>
                <a:r>
                  <a:rPr lang="en-US" sz="800" dirty="0" smtClean="0">
                    <a:latin typeface="+mn-lt"/>
                  </a:rPr>
                  <a:t>Castle</a:t>
                </a:r>
              </a:p>
              <a:p>
                <a:pPr algn="ctr">
                  <a:lnSpc>
                    <a:spcPct val="85000"/>
                  </a:lnSpc>
                </a:pPr>
                <a:r>
                  <a:rPr lang="en-US" sz="800" dirty="0" smtClean="0">
                    <a:latin typeface="+mn-lt"/>
                  </a:rPr>
                  <a:t>Service</a:t>
                </a:r>
              </a:p>
              <a:p>
                <a:pPr algn="ctr">
                  <a:lnSpc>
                    <a:spcPct val="85000"/>
                  </a:lnSpc>
                </a:pPr>
                <a:r>
                  <a:rPr lang="en-US" sz="800" dirty="0" smtClean="0">
                    <a:solidFill>
                      <a:srgbClr val="0070C0"/>
                    </a:solidFill>
                    <a:latin typeface="+mn-lt"/>
                  </a:rPr>
                  <a:t>8</a:t>
                </a:r>
                <a:endParaRPr lang="en-US" sz="800" dirty="0">
                  <a:solidFill>
                    <a:srgbClr val="0070C0"/>
                  </a:solidFill>
                  <a:latin typeface="+mn-lt"/>
                </a:endParaRPr>
              </a:p>
            </p:txBody>
          </p:sp>
          <p:sp>
            <p:nvSpPr>
              <p:cNvPr id="16" name="TextBox 15"/>
              <p:cNvSpPr txBox="1"/>
              <p:nvPr/>
            </p:nvSpPr>
            <p:spPr>
              <a:xfrm>
                <a:off x="2314575" y="3095625"/>
                <a:ext cx="885826" cy="484748"/>
              </a:xfrm>
              <a:prstGeom prst="rect">
                <a:avLst/>
              </a:prstGeom>
              <a:noFill/>
            </p:spPr>
            <p:txBody>
              <a:bodyPr wrap="square" rtlCol="0">
                <a:spAutoFit/>
              </a:bodyPr>
              <a:lstStyle/>
              <a:p>
                <a:pPr algn="ctr">
                  <a:lnSpc>
                    <a:spcPct val="85000"/>
                  </a:lnSpc>
                </a:pPr>
                <a:r>
                  <a:rPr lang="en-US" sz="800" spc="-100" dirty="0" smtClean="0">
                    <a:latin typeface="+mn-lt"/>
                  </a:rPr>
                  <a:t>Explorer</a:t>
                </a:r>
              </a:p>
              <a:p>
                <a:pPr algn="ctr">
                  <a:lnSpc>
                    <a:spcPct val="85000"/>
                  </a:lnSpc>
                </a:pPr>
                <a:r>
                  <a:rPr lang="en-US" sz="800" spc="-100" dirty="0" smtClean="0">
                    <a:latin typeface="+mn-lt"/>
                  </a:rPr>
                  <a:t>(or rundl132)</a:t>
                </a:r>
              </a:p>
              <a:p>
                <a:pPr algn="ctr">
                  <a:lnSpc>
                    <a:spcPct val="85000"/>
                  </a:lnSpc>
                </a:pPr>
                <a:r>
                  <a:rPr lang="en-US" sz="800" spc="-100" dirty="0" smtClean="0">
                    <a:solidFill>
                      <a:srgbClr val="0070C0"/>
                    </a:solidFill>
                    <a:latin typeface="+mn-lt"/>
                  </a:rPr>
                  <a:t>2</a:t>
                </a:r>
                <a:endParaRPr lang="en-US" sz="800" spc="-100" dirty="0">
                  <a:solidFill>
                    <a:srgbClr val="0070C0"/>
                  </a:solidFill>
                  <a:latin typeface="+mn-lt"/>
                </a:endParaRPr>
              </a:p>
            </p:txBody>
          </p:sp>
          <p:sp>
            <p:nvSpPr>
              <p:cNvPr id="17" name="TextBox 16"/>
              <p:cNvSpPr txBox="1"/>
              <p:nvPr/>
            </p:nvSpPr>
            <p:spPr>
              <a:xfrm>
                <a:off x="2990849" y="4724400"/>
                <a:ext cx="638175" cy="353943"/>
              </a:xfrm>
              <a:prstGeom prst="rect">
                <a:avLst/>
              </a:prstGeom>
              <a:noFill/>
            </p:spPr>
            <p:txBody>
              <a:bodyPr wrap="square" rtlCol="0">
                <a:spAutoFit/>
              </a:bodyPr>
              <a:lstStyle/>
              <a:p>
                <a:pPr algn="ctr">
                  <a:lnSpc>
                    <a:spcPct val="85000"/>
                  </a:lnSpc>
                </a:pPr>
                <a:r>
                  <a:rPr lang="en-US" sz="800" dirty="0" smtClean="0">
                    <a:latin typeface="+mn-lt"/>
                  </a:rPr>
                  <a:t>Shacct</a:t>
                </a:r>
              </a:p>
              <a:p>
                <a:pPr algn="ctr">
                  <a:lnSpc>
                    <a:spcPct val="85000"/>
                  </a:lnSpc>
                </a:pPr>
                <a:r>
                  <a:rPr lang="en-US" sz="800" dirty="0" smtClean="0">
                    <a:solidFill>
                      <a:srgbClr val="0070C0"/>
                    </a:solidFill>
                    <a:latin typeface="+mn-lt"/>
                  </a:rPr>
                  <a:t>4</a:t>
                </a:r>
                <a:endParaRPr lang="en-US" sz="800" dirty="0">
                  <a:solidFill>
                    <a:srgbClr val="0070C0"/>
                  </a:solidFill>
                  <a:latin typeface="+mn-lt"/>
                </a:endParaRPr>
              </a:p>
            </p:txBody>
          </p:sp>
          <p:sp>
            <p:nvSpPr>
              <p:cNvPr id="18" name="TextBox 17"/>
              <p:cNvSpPr txBox="1"/>
              <p:nvPr/>
            </p:nvSpPr>
            <p:spPr>
              <a:xfrm>
                <a:off x="2600326" y="5400676"/>
                <a:ext cx="695324" cy="348320"/>
              </a:xfrm>
              <a:prstGeom prst="rect">
                <a:avLst/>
              </a:prstGeom>
              <a:noFill/>
            </p:spPr>
            <p:txBody>
              <a:bodyPr wrap="square" rtlCol="0">
                <a:spAutoFit/>
              </a:bodyPr>
              <a:lstStyle/>
              <a:p>
                <a:pPr algn="ctr">
                  <a:lnSpc>
                    <a:spcPct val="85000"/>
                  </a:lnSpc>
                </a:pPr>
                <a:r>
                  <a:rPr lang="en-US" sz="800" spc="-80" dirty="0" smtClean="0">
                    <a:latin typeface="+mn-lt"/>
                  </a:rPr>
                  <a:t>Set acct </a:t>
                </a:r>
              </a:p>
              <a:p>
                <a:pPr algn="ctr">
                  <a:lnSpc>
                    <a:spcPct val="85000"/>
                  </a:lnSpc>
                </a:pPr>
                <a:r>
                  <a:rPr lang="en-US" sz="800" spc="-80" dirty="0" smtClean="0">
                    <a:latin typeface="+mn-lt"/>
                  </a:rPr>
                  <a:t>Info</a:t>
                </a:r>
                <a:endParaRPr lang="en-US" sz="800" spc="-80" dirty="0">
                  <a:solidFill>
                    <a:srgbClr val="0070C0"/>
                  </a:solidFill>
                  <a:latin typeface="+mn-lt"/>
                </a:endParaRPr>
              </a:p>
            </p:txBody>
          </p:sp>
          <p:sp>
            <p:nvSpPr>
              <p:cNvPr id="19" name="TextBox 18"/>
              <p:cNvSpPr txBox="1"/>
              <p:nvPr/>
            </p:nvSpPr>
            <p:spPr>
              <a:xfrm>
                <a:off x="3295651" y="5373410"/>
                <a:ext cx="695324" cy="227474"/>
              </a:xfrm>
              <a:prstGeom prst="rect">
                <a:avLst/>
              </a:prstGeom>
              <a:noFill/>
            </p:spPr>
            <p:txBody>
              <a:bodyPr wrap="square" rtlCol="0">
                <a:spAutoFit/>
              </a:bodyPr>
              <a:lstStyle/>
              <a:p>
                <a:pPr algn="ctr">
                  <a:lnSpc>
                    <a:spcPct val="85000"/>
                  </a:lnSpc>
                </a:pPr>
                <a:r>
                  <a:rPr lang="en-US" sz="800" spc="-80" dirty="0" smtClean="0">
                    <a:latin typeface="+mn-lt"/>
                  </a:rPr>
                  <a:t>Get acct info</a:t>
                </a:r>
                <a:endParaRPr lang="en-US" sz="800" spc="-80" dirty="0">
                  <a:solidFill>
                    <a:srgbClr val="0070C0"/>
                  </a:solidFill>
                  <a:latin typeface="+mn-lt"/>
                </a:endParaRPr>
              </a:p>
            </p:txBody>
          </p:sp>
          <p:sp>
            <p:nvSpPr>
              <p:cNvPr id="20" name="TextBox 19"/>
              <p:cNvSpPr txBox="1"/>
              <p:nvPr/>
            </p:nvSpPr>
            <p:spPr>
              <a:xfrm>
                <a:off x="3762375" y="4200525"/>
                <a:ext cx="819149" cy="227474"/>
              </a:xfrm>
              <a:prstGeom prst="rect">
                <a:avLst/>
              </a:prstGeom>
              <a:noFill/>
            </p:spPr>
            <p:txBody>
              <a:bodyPr wrap="square" rtlCol="0">
                <a:spAutoFit/>
              </a:bodyPr>
              <a:lstStyle/>
              <a:p>
                <a:pPr algn="ctr">
                  <a:lnSpc>
                    <a:spcPct val="85000"/>
                  </a:lnSpc>
                </a:pPr>
                <a:r>
                  <a:rPr lang="en-US" sz="800" spc="-80" dirty="0" smtClean="0">
                    <a:latin typeface="+mn-lt"/>
                  </a:rPr>
                  <a:t>Get acct info</a:t>
                </a:r>
                <a:endParaRPr lang="en-US" sz="800" spc="-80" dirty="0">
                  <a:solidFill>
                    <a:srgbClr val="0070C0"/>
                  </a:solidFill>
                  <a:latin typeface="+mn-lt"/>
                </a:endParaRPr>
              </a:p>
            </p:txBody>
          </p:sp>
          <p:sp>
            <p:nvSpPr>
              <p:cNvPr id="21" name="TextBox 20"/>
              <p:cNvSpPr txBox="1"/>
              <p:nvPr/>
            </p:nvSpPr>
            <p:spPr>
              <a:xfrm>
                <a:off x="3581400" y="3924300"/>
                <a:ext cx="819149" cy="227474"/>
              </a:xfrm>
              <a:prstGeom prst="rect">
                <a:avLst/>
              </a:prstGeom>
              <a:noFill/>
            </p:spPr>
            <p:txBody>
              <a:bodyPr wrap="square" rtlCol="0">
                <a:spAutoFit/>
              </a:bodyPr>
              <a:lstStyle/>
              <a:p>
                <a:pPr algn="ctr">
                  <a:lnSpc>
                    <a:spcPct val="85000"/>
                  </a:lnSpc>
                </a:pPr>
                <a:r>
                  <a:rPr lang="en-US" sz="800" spc="-80" dirty="0" smtClean="0">
                    <a:latin typeface="+mn-lt"/>
                  </a:rPr>
                  <a:t>Set acct info</a:t>
                </a:r>
                <a:endParaRPr lang="en-US" sz="800" spc="-80" dirty="0">
                  <a:solidFill>
                    <a:srgbClr val="0070C0"/>
                  </a:solidFill>
                  <a:latin typeface="+mn-lt"/>
                </a:endParaRPr>
              </a:p>
            </p:txBody>
          </p:sp>
          <p:sp>
            <p:nvSpPr>
              <p:cNvPr id="22" name="TextBox 21"/>
              <p:cNvSpPr txBox="1"/>
              <p:nvPr/>
            </p:nvSpPr>
            <p:spPr>
              <a:xfrm>
                <a:off x="3324226" y="3476624"/>
                <a:ext cx="819149" cy="227474"/>
              </a:xfrm>
              <a:prstGeom prst="rect">
                <a:avLst/>
              </a:prstGeom>
              <a:noFill/>
            </p:spPr>
            <p:txBody>
              <a:bodyPr wrap="square" rtlCol="0">
                <a:spAutoFit/>
              </a:bodyPr>
              <a:lstStyle/>
              <a:p>
                <a:pPr algn="ctr">
                  <a:lnSpc>
                    <a:spcPct val="85000"/>
                  </a:lnSpc>
                </a:pPr>
                <a:r>
                  <a:rPr lang="en-US" sz="800" spc="-80" dirty="0" smtClean="0">
                    <a:latin typeface="+mn-lt"/>
                  </a:rPr>
                  <a:t>Feedback</a:t>
                </a:r>
                <a:endParaRPr lang="en-US" sz="800" spc="-80" dirty="0">
                  <a:solidFill>
                    <a:srgbClr val="0070C0"/>
                  </a:solidFill>
                  <a:latin typeface="+mn-lt"/>
                </a:endParaRPr>
              </a:p>
            </p:txBody>
          </p:sp>
          <p:sp>
            <p:nvSpPr>
              <p:cNvPr id="23" name="TextBox 22"/>
              <p:cNvSpPr txBox="1"/>
              <p:nvPr/>
            </p:nvSpPr>
            <p:spPr>
              <a:xfrm>
                <a:off x="3409950" y="3105150"/>
                <a:ext cx="819150" cy="353943"/>
              </a:xfrm>
              <a:prstGeom prst="rect">
                <a:avLst/>
              </a:prstGeom>
              <a:noFill/>
            </p:spPr>
            <p:txBody>
              <a:bodyPr wrap="square" rtlCol="0">
                <a:spAutoFit/>
              </a:bodyPr>
              <a:lstStyle/>
              <a:p>
                <a:pPr algn="ctr">
                  <a:lnSpc>
                    <a:spcPct val="85000"/>
                  </a:lnSpc>
                </a:pPr>
                <a:r>
                  <a:rPr lang="en-US" sz="800" spc="-80" dirty="0" smtClean="0">
                    <a:latin typeface="+mn-lt"/>
                  </a:rPr>
                  <a:t>Manage</a:t>
                </a:r>
              </a:p>
              <a:p>
                <a:pPr algn="ctr">
                  <a:lnSpc>
                    <a:spcPct val="85000"/>
                  </a:lnSpc>
                </a:pPr>
                <a:r>
                  <a:rPr lang="en-US" sz="800" spc="-80" dirty="0" smtClean="0">
                    <a:latin typeface="+mn-lt"/>
                  </a:rPr>
                  <a:t>Castle</a:t>
                </a:r>
                <a:endParaRPr lang="en-US" sz="800" spc="-80" dirty="0">
                  <a:latin typeface="+mn-lt"/>
                </a:endParaRPr>
              </a:p>
            </p:txBody>
          </p:sp>
          <p:sp>
            <p:nvSpPr>
              <p:cNvPr id="24" name="TextBox 23"/>
              <p:cNvSpPr txBox="1"/>
              <p:nvPr/>
            </p:nvSpPr>
            <p:spPr>
              <a:xfrm>
                <a:off x="2657475" y="2247900"/>
                <a:ext cx="819150" cy="353943"/>
              </a:xfrm>
              <a:prstGeom prst="rect">
                <a:avLst/>
              </a:prstGeom>
              <a:noFill/>
            </p:spPr>
            <p:txBody>
              <a:bodyPr wrap="square" rtlCol="0">
                <a:spAutoFit/>
              </a:bodyPr>
              <a:lstStyle/>
              <a:p>
                <a:pPr algn="ctr">
                  <a:lnSpc>
                    <a:spcPct val="85000"/>
                  </a:lnSpc>
                </a:pPr>
                <a:r>
                  <a:rPr lang="en-US" sz="800" spc="-80" dirty="0" smtClean="0">
                    <a:latin typeface="+mn-lt"/>
                  </a:rPr>
                  <a:t>Read</a:t>
                </a:r>
              </a:p>
              <a:p>
                <a:pPr algn="ctr">
                  <a:lnSpc>
                    <a:spcPct val="85000"/>
                  </a:lnSpc>
                </a:pPr>
                <a:r>
                  <a:rPr lang="en-US" sz="800" spc="-80" dirty="0" smtClean="0">
                    <a:latin typeface="+mn-lt"/>
                  </a:rPr>
                  <a:t>Castle info</a:t>
                </a:r>
                <a:endParaRPr lang="en-US" sz="800" spc="-80" dirty="0">
                  <a:latin typeface="+mn-lt"/>
                </a:endParaRPr>
              </a:p>
            </p:txBody>
          </p:sp>
          <p:sp>
            <p:nvSpPr>
              <p:cNvPr id="25" name="TextBox 24"/>
              <p:cNvSpPr txBox="1"/>
              <p:nvPr/>
            </p:nvSpPr>
            <p:spPr>
              <a:xfrm>
                <a:off x="3409950" y="1943100"/>
                <a:ext cx="819150" cy="353943"/>
              </a:xfrm>
              <a:prstGeom prst="rect">
                <a:avLst/>
              </a:prstGeom>
              <a:noFill/>
            </p:spPr>
            <p:txBody>
              <a:bodyPr wrap="square" rtlCol="0">
                <a:spAutoFit/>
              </a:bodyPr>
              <a:lstStyle/>
              <a:p>
                <a:pPr algn="ctr">
                  <a:lnSpc>
                    <a:spcPct val="85000"/>
                  </a:lnSpc>
                </a:pPr>
                <a:r>
                  <a:rPr lang="en-US" sz="800" spc="-80" dirty="0" smtClean="0">
                    <a:latin typeface="+mn-lt"/>
                  </a:rPr>
                  <a:t>Cache Castle</a:t>
                </a:r>
              </a:p>
              <a:p>
                <a:pPr algn="ctr">
                  <a:lnSpc>
                    <a:spcPct val="85000"/>
                  </a:lnSpc>
                </a:pPr>
                <a:r>
                  <a:rPr lang="en-US" sz="800" spc="-80" dirty="0" smtClean="0">
                    <a:latin typeface="+mn-lt"/>
                  </a:rPr>
                  <a:t>info</a:t>
                </a:r>
                <a:endParaRPr lang="en-US" sz="800" spc="-80" dirty="0">
                  <a:latin typeface="+mn-lt"/>
                </a:endParaRPr>
              </a:p>
            </p:txBody>
          </p:sp>
          <p:sp>
            <p:nvSpPr>
              <p:cNvPr id="26" name="TextBox 25"/>
              <p:cNvSpPr txBox="1"/>
              <p:nvPr/>
            </p:nvSpPr>
            <p:spPr>
              <a:xfrm>
                <a:off x="4219575" y="1428750"/>
                <a:ext cx="819150" cy="353943"/>
              </a:xfrm>
              <a:prstGeom prst="rect">
                <a:avLst/>
              </a:prstGeom>
              <a:noFill/>
            </p:spPr>
            <p:txBody>
              <a:bodyPr wrap="square" rtlCol="0">
                <a:spAutoFit/>
              </a:bodyPr>
              <a:lstStyle/>
              <a:p>
                <a:pPr algn="ctr">
                  <a:lnSpc>
                    <a:spcPct val="85000"/>
                  </a:lnSpc>
                </a:pPr>
                <a:r>
                  <a:rPr lang="en-US" sz="800" spc="-80" dirty="0" smtClean="0">
                    <a:latin typeface="+mn-lt"/>
                  </a:rPr>
                  <a:t>Get version</a:t>
                </a:r>
              </a:p>
              <a:p>
                <a:pPr algn="ctr">
                  <a:lnSpc>
                    <a:spcPct val="85000"/>
                  </a:lnSpc>
                </a:pPr>
                <a:r>
                  <a:rPr lang="en-US" sz="800" spc="-80" dirty="0" smtClean="0">
                    <a:latin typeface="+mn-lt"/>
                  </a:rPr>
                  <a:t>info</a:t>
                </a:r>
                <a:endParaRPr lang="en-US" sz="800" spc="-80" dirty="0">
                  <a:latin typeface="+mn-lt"/>
                </a:endParaRPr>
              </a:p>
            </p:txBody>
          </p:sp>
          <p:sp>
            <p:nvSpPr>
              <p:cNvPr id="27" name="TextBox 26"/>
              <p:cNvSpPr txBox="1"/>
              <p:nvPr/>
            </p:nvSpPr>
            <p:spPr>
              <a:xfrm>
                <a:off x="4657725" y="1828800"/>
                <a:ext cx="819150" cy="353943"/>
              </a:xfrm>
              <a:prstGeom prst="rect">
                <a:avLst/>
              </a:prstGeom>
              <a:noFill/>
            </p:spPr>
            <p:txBody>
              <a:bodyPr wrap="square" rtlCol="0">
                <a:spAutoFit/>
              </a:bodyPr>
              <a:lstStyle/>
              <a:p>
                <a:pPr algn="ctr">
                  <a:lnSpc>
                    <a:spcPct val="85000"/>
                  </a:lnSpc>
                </a:pPr>
                <a:r>
                  <a:rPr lang="en-US" sz="800" spc="-80" dirty="0" smtClean="0">
                    <a:latin typeface="+mn-lt"/>
                  </a:rPr>
                  <a:t>Set version</a:t>
                </a:r>
              </a:p>
              <a:p>
                <a:pPr algn="ctr">
                  <a:lnSpc>
                    <a:spcPct val="85000"/>
                  </a:lnSpc>
                </a:pPr>
                <a:r>
                  <a:rPr lang="en-US" sz="800" spc="-80" dirty="0" smtClean="0">
                    <a:latin typeface="+mn-lt"/>
                  </a:rPr>
                  <a:t>info</a:t>
                </a:r>
                <a:endParaRPr lang="en-US" sz="800" spc="-80" dirty="0">
                  <a:latin typeface="+mn-lt"/>
                </a:endParaRPr>
              </a:p>
            </p:txBody>
          </p:sp>
          <p:sp>
            <p:nvSpPr>
              <p:cNvPr id="28" name="TextBox 27"/>
              <p:cNvSpPr txBox="1"/>
              <p:nvPr/>
            </p:nvSpPr>
            <p:spPr>
              <a:xfrm>
                <a:off x="5391150" y="1971675"/>
                <a:ext cx="819150" cy="353943"/>
              </a:xfrm>
              <a:prstGeom prst="rect">
                <a:avLst/>
              </a:prstGeom>
              <a:noFill/>
            </p:spPr>
            <p:txBody>
              <a:bodyPr wrap="square" rtlCol="0">
                <a:spAutoFit/>
              </a:bodyPr>
              <a:lstStyle/>
              <a:p>
                <a:pPr algn="ctr">
                  <a:lnSpc>
                    <a:spcPct val="85000"/>
                  </a:lnSpc>
                </a:pPr>
                <a:r>
                  <a:rPr lang="en-US" sz="800" spc="-80" dirty="0" smtClean="0">
                    <a:latin typeface="+mn-lt"/>
                  </a:rPr>
                  <a:t>Query other</a:t>
                </a:r>
              </a:p>
              <a:p>
                <a:pPr algn="ctr">
                  <a:lnSpc>
                    <a:spcPct val="85000"/>
                  </a:lnSpc>
                </a:pPr>
                <a:r>
                  <a:rPr lang="en-US" sz="800" spc="-80" dirty="0" smtClean="0">
                    <a:latin typeface="+mn-lt"/>
                  </a:rPr>
                  <a:t>Castle info</a:t>
                </a:r>
                <a:endParaRPr lang="en-US" sz="800" spc="-80" dirty="0">
                  <a:latin typeface="+mn-lt"/>
                </a:endParaRPr>
              </a:p>
            </p:txBody>
          </p:sp>
          <p:sp>
            <p:nvSpPr>
              <p:cNvPr id="29" name="TextBox 28"/>
              <p:cNvSpPr txBox="1"/>
              <p:nvPr/>
            </p:nvSpPr>
            <p:spPr>
              <a:xfrm>
                <a:off x="5848350" y="2419350"/>
                <a:ext cx="819150" cy="353943"/>
              </a:xfrm>
              <a:prstGeom prst="rect">
                <a:avLst/>
              </a:prstGeom>
              <a:noFill/>
            </p:spPr>
            <p:txBody>
              <a:bodyPr wrap="square" rtlCol="0">
                <a:spAutoFit/>
              </a:bodyPr>
              <a:lstStyle/>
              <a:p>
                <a:pPr algn="ctr">
                  <a:lnSpc>
                    <a:spcPct val="85000"/>
                  </a:lnSpc>
                </a:pPr>
                <a:r>
                  <a:rPr lang="en-US" sz="800" spc="-80" dirty="0" smtClean="0">
                    <a:latin typeface="+mn-lt"/>
                  </a:rPr>
                  <a:t>Publish this</a:t>
                </a:r>
              </a:p>
              <a:p>
                <a:pPr algn="ctr">
                  <a:lnSpc>
                    <a:spcPct val="85000"/>
                  </a:lnSpc>
                </a:pPr>
                <a:r>
                  <a:rPr lang="en-US" sz="800" spc="-80" dirty="0" smtClean="0">
                    <a:latin typeface="+mn-lt"/>
                  </a:rPr>
                  <a:t>Castle info</a:t>
                </a:r>
                <a:endParaRPr lang="en-US" sz="800" spc="-80" dirty="0">
                  <a:latin typeface="+mn-lt"/>
                </a:endParaRPr>
              </a:p>
            </p:txBody>
          </p:sp>
          <p:sp>
            <p:nvSpPr>
              <p:cNvPr id="30" name="TextBox 29"/>
              <p:cNvSpPr txBox="1"/>
              <p:nvPr/>
            </p:nvSpPr>
            <p:spPr>
              <a:xfrm>
                <a:off x="5791200" y="3238500"/>
                <a:ext cx="933450" cy="353943"/>
              </a:xfrm>
              <a:prstGeom prst="rect">
                <a:avLst/>
              </a:prstGeom>
              <a:noFill/>
            </p:spPr>
            <p:txBody>
              <a:bodyPr wrap="square" rtlCol="0">
                <a:spAutoFit/>
              </a:bodyPr>
              <a:lstStyle/>
              <a:p>
                <a:pPr algn="ctr">
                  <a:lnSpc>
                    <a:spcPct val="85000"/>
                  </a:lnSpc>
                </a:pPr>
                <a:r>
                  <a:rPr lang="en-US" sz="800" spc="-80" dirty="0" smtClean="0">
                    <a:latin typeface="+mn-lt"/>
                  </a:rPr>
                  <a:t>Join, leave,</a:t>
                </a:r>
              </a:p>
              <a:p>
                <a:pPr algn="ctr">
                  <a:lnSpc>
                    <a:spcPct val="85000"/>
                  </a:lnSpc>
                </a:pPr>
                <a:r>
                  <a:rPr lang="en-US" sz="800" spc="-80" dirty="0" smtClean="0">
                    <a:latin typeface="+mn-lt"/>
                  </a:rPr>
                  <a:t>Set users props</a:t>
                </a:r>
                <a:endParaRPr lang="en-US" sz="800" spc="-80" dirty="0">
                  <a:latin typeface="+mn-lt"/>
                </a:endParaRPr>
              </a:p>
            </p:txBody>
          </p:sp>
          <p:sp>
            <p:nvSpPr>
              <p:cNvPr id="31" name="TextBox 30"/>
              <p:cNvSpPr txBox="1"/>
              <p:nvPr/>
            </p:nvSpPr>
            <p:spPr>
              <a:xfrm>
                <a:off x="5810250" y="3619500"/>
                <a:ext cx="1047749" cy="227474"/>
              </a:xfrm>
              <a:prstGeom prst="rect">
                <a:avLst/>
              </a:prstGeom>
              <a:noFill/>
            </p:spPr>
            <p:txBody>
              <a:bodyPr wrap="square" rtlCol="0">
                <a:spAutoFit/>
              </a:bodyPr>
              <a:lstStyle/>
              <a:p>
                <a:pPr algn="ctr">
                  <a:lnSpc>
                    <a:spcPct val="85000"/>
                  </a:lnSpc>
                </a:pPr>
                <a:r>
                  <a:rPr lang="en-US" sz="800" spc="-80" dirty="0" smtClean="0">
                    <a:latin typeface="+mn-lt"/>
                  </a:rPr>
                  <a:t>Query users props</a:t>
                </a:r>
                <a:endParaRPr lang="en-US" sz="800" spc="-80" dirty="0">
                  <a:latin typeface="+mn-lt"/>
                </a:endParaRPr>
              </a:p>
            </p:txBody>
          </p:sp>
          <p:sp>
            <p:nvSpPr>
              <p:cNvPr id="32" name="TextBox 31"/>
              <p:cNvSpPr txBox="1"/>
              <p:nvPr/>
            </p:nvSpPr>
            <p:spPr>
              <a:xfrm>
                <a:off x="5029200" y="4143375"/>
                <a:ext cx="819150" cy="353943"/>
              </a:xfrm>
              <a:prstGeom prst="rect">
                <a:avLst/>
              </a:prstGeom>
              <a:noFill/>
            </p:spPr>
            <p:txBody>
              <a:bodyPr wrap="square" rtlCol="0">
                <a:spAutoFit/>
              </a:bodyPr>
              <a:lstStyle/>
              <a:p>
                <a:pPr algn="ctr">
                  <a:lnSpc>
                    <a:spcPct val="85000"/>
                  </a:lnSpc>
                </a:pPr>
                <a:r>
                  <a:rPr lang="en-US" sz="800" spc="-80" dirty="0" smtClean="0">
                    <a:latin typeface="+mn-lt"/>
                  </a:rPr>
                  <a:t>Get machine</a:t>
                </a:r>
              </a:p>
              <a:p>
                <a:pPr algn="ctr">
                  <a:lnSpc>
                    <a:spcPct val="85000"/>
                  </a:lnSpc>
                </a:pPr>
                <a:r>
                  <a:rPr lang="en-US" sz="800" spc="-80" dirty="0" smtClean="0">
                    <a:latin typeface="+mn-lt"/>
                  </a:rPr>
                  <a:t>password</a:t>
                </a:r>
                <a:endParaRPr lang="en-US" sz="800" spc="-80" dirty="0">
                  <a:latin typeface="+mn-lt"/>
                </a:endParaRPr>
              </a:p>
            </p:txBody>
          </p:sp>
          <p:sp>
            <p:nvSpPr>
              <p:cNvPr id="33" name="TextBox 32"/>
              <p:cNvSpPr txBox="1"/>
              <p:nvPr/>
            </p:nvSpPr>
            <p:spPr>
              <a:xfrm>
                <a:off x="4562475" y="4533900"/>
                <a:ext cx="819149" cy="227474"/>
              </a:xfrm>
              <a:prstGeom prst="rect">
                <a:avLst/>
              </a:prstGeom>
              <a:noFill/>
            </p:spPr>
            <p:txBody>
              <a:bodyPr wrap="square" rtlCol="0">
                <a:spAutoFit/>
              </a:bodyPr>
              <a:lstStyle/>
              <a:p>
                <a:pPr algn="ctr">
                  <a:lnSpc>
                    <a:spcPct val="85000"/>
                  </a:lnSpc>
                </a:pPr>
                <a:r>
                  <a:rPr lang="en-US" sz="800" spc="-80" dirty="0" smtClean="0">
                    <a:latin typeface="+mn-lt"/>
                  </a:rPr>
                  <a:t>Set psswd</a:t>
                </a:r>
                <a:endParaRPr lang="en-US" sz="800" spc="-80" dirty="0">
                  <a:latin typeface="+mn-lt"/>
                </a:endParaRPr>
              </a:p>
            </p:txBody>
          </p:sp>
        </p:grpSp>
        <p:sp>
          <p:nvSpPr>
            <p:cNvPr id="9" name="TextBox 8"/>
            <p:cNvSpPr txBox="1"/>
            <p:nvPr/>
          </p:nvSpPr>
          <p:spPr>
            <a:xfrm>
              <a:off x="1611573" y="3621657"/>
              <a:ext cx="746603" cy="306490"/>
            </a:xfrm>
            <a:prstGeom prst="rect">
              <a:avLst/>
            </a:prstGeom>
            <a:noFill/>
          </p:spPr>
          <p:txBody>
            <a:bodyPr wrap="square" rtlCol="0">
              <a:spAutoFit/>
            </a:bodyPr>
            <a:lstStyle/>
            <a:p>
              <a:pPr algn="ctr">
                <a:lnSpc>
                  <a:spcPct val="85000"/>
                </a:lnSpc>
              </a:pPr>
              <a:r>
                <a:rPr lang="en-US" sz="800" spc="-80" dirty="0" smtClean="0">
                  <a:latin typeface="+mn-lt"/>
                </a:rPr>
                <a:t>Manage</a:t>
              </a:r>
            </a:p>
            <a:p>
              <a:pPr algn="ctr">
                <a:lnSpc>
                  <a:spcPct val="85000"/>
                </a:lnSpc>
              </a:pPr>
              <a:r>
                <a:rPr lang="en-US" sz="800" spc="-80" dirty="0" smtClean="0">
                  <a:latin typeface="+mn-lt"/>
                </a:rPr>
                <a:t>Castle</a:t>
              </a:r>
              <a:endParaRPr lang="en-US" sz="800" spc="-80" dirty="0">
                <a:latin typeface="+mn-lt"/>
              </a:endParaRPr>
            </a:p>
          </p:txBody>
        </p:sp>
        <p:sp>
          <p:nvSpPr>
            <p:cNvPr id="10" name="TextBox 9"/>
            <p:cNvSpPr txBox="1"/>
            <p:nvPr/>
          </p:nvSpPr>
          <p:spPr>
            <a:xfrm>
              <a:off x="1601089" y="3992658"/>
              <a:ext cx="746603" cy="196977"/>
            </a:xfrm>
            <a:prstGeom prst="rect">
              <a:avLst/>
            </a:prstGeom>
            <a:noFill/>
          </p:spPr>
          <p:txBody>
            <a:bodyPr wrap="square" rtlCol="0">
              <a:spAutoFit/>
            </a:bodyPr>
            <a:lstStyle/>
            <a:p>
              <a:pPr algn="ctr">
                <a:lnSpc>
                  <a:spcPct val="85000"/>
                </a:lnSpc>
              </a:pPr>
              <a:r>
                <a:rPr lang="en-US" sz="800" spc="-80" dirty="0" smtClean="0">
                  <a:latin typeface="+mn-lt"/>
                </a:rPr>
                <a:t>Feedback</a:t>
              </a:r>
              <a:endParaRPr lang="en-US" sz="800" spc="-80" dirty="0">
                <a:latin typeface="+mn-lt"/>
              </a:endParaRPr>
            </a:p>
          </p:txBody>
        </p:sp>
      </p:grpSp>
      <p:sp>
        <p:nvSpPr>
          <p:cNvPr id="34" name="Rectangle 33"/>
          <p:cNvSpPr/>
          <p:nvPr/>
        </p:nvSpPr>
        <p:spPr>
          <a:xfrm>
            <a:off x="851633" y="3241202"/>
            <a:ext cx="652523" cy="516933"/>
          </a:xfrm>
          <a:prstGeom prst="rect">
            <a:avLst/>
          </a:prstGeom>
          <a:solidFill>
            <a:schemeClr val="accent6">
              <a:lumMod val="60000"/>
              <a:lumOff val="40000"/>
            </a:schemeClr>
          </a:solidFill>
          <a:ln w="3175">
            <a:solidFill>
              <a:schemeClr val="tx1"/>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dirty="0" smtClean="0">
                <a:solidFill>
                  <a:schemeClr val="tx1"/>
                </a:solidFill>
                <a:latin typeface="Arial" pitchFamily="34" charset="0"/>
                <a:cs typeface="Arial" pitchFamily="34" charset="0"/>
              </a:rPr>
              <a:t>Local</a:t>
            </a:r>
            <a:br>
              <a:rPr lang="en-US" sz="800" dirty="0" smtClean="0">
                <a:solidFill>
                  <a:schemeClr val="tx1"/>
                </a:solidFill>
                <a:latin typeface="Arial" pitchFamily="34" charset="0"/>
                <a:cs typeface="Arial" pitchFamily="34" charset="0"/>
              </a:rPr>
            </a:br>
            <a:r>
              <a:rPr lang="en-US" sz="800" dirty="0" smtClean="0">
                <a:solidFill>
                  <a:schemeClr val="tx1"/>
                </a:solidFill>
                <a:latin typeface="Arial" pitchFamily="34" charset="0"/>
                <a:cs typeface="Arial" pitchFamily="34" charset="0"/>
              </a:rPr>
              <a:t>User</a:t>
            </a:r>
          </a:p>
          <a:p>
            <a:pPr algn="ctr"/>
            <a:r>
              <a:rPr lang="en-US" sz="800" dirty="0" smtClean="0">
                <a:solidFill>
                  <a:schemeClr val="accent1"/>
                </a:solidFill>
                <a:latin typeface="Arial" pitchFamily="34" charset="0"/>
                <a:cs typeface="Arial" pitchFamily="34" charset="0"/>
              </a:rPr>
              <a:t>1</a:t>
            </a:r>
            <a:endParaRPr lang="en-US" sz="800" dirty="0">
              <a:solidFill>
                <a:schemeClr val="accent1"/>
              </a:solidFill>
              <a:latin typeface="Arial" pitchFamily="34" charset="0"/>
              <a:cs typeface="Arial" pitchFamily="34" charset="0"/>
            </a:endParaRPr>
          </a:p>
        </p:txBody>
      </p:sp>
    </p:spTree>
    <p:extLst>
      <p:ext uri="{BB962C8B-B14F-4D97-AF65-F5344CB8AC3E}">
        <p14:creationId xmlns:p14="http://schemas.microsoft.com/office/powerpoint/2010/main" val="344971972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The Process: Identifying Threats</a:t>
            </a:r>
            <a:endParaRPr lang="en-GB" dirty="0" smtClean="0"/>
          </a:p>
        </p:txBody>
      </p:sp>
      <p:graphicFrame>
        <p:nvGraphicFramePr>
          <p:cNvPr id="5" name="Diagram 4"/>
          <p:cNvGraphicFramePr/>
          <p:nvPr>
            <p:extLst>
              <p:ext uri="{D42A27DB-BD31-4B8C-83A1-F6EECF244321}">
                <p14:modId xmlns:p14="http://schemas.microsoft.com/office/powerpoint/2010/main" val="103799692"/>
              </p:ext>
            </p:extLst>
          </p:nvPr>
        </p:nvGraphicFramePr>
        <p:xfrm>
          <a:off x="1656907" y="1417674"/>
          <a:ext cx="6496493" cy="4678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6" name="Straight Arrow Connector 5"/>
          <p:cNvCxnSpPr/>
          <p:nvPr/>
        </p:nvCxnSpPr>
        <p:spPr>
          <a:xfrm>
            <a:off x="1987375" y="1684079"/>
            <a:ext cx="2094113" cy="363609"/>
          </a:xfrm>
          <a:prstGeom prst="straightConnector1">
            <a:avLst/>
          </a:prstGeom>
          <a:ln w="25400" cap="rnd">
            <a:solidFill>
              <a:schemeClr val="tx2">
                <a:lumMod val="60000"/>
                <a:lumOff val="40000"/>
                <a:alpha val="75000"/>
              </a:scheme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559265" y="1168021"/>
            <a:ext cx="1424066" cy="1032116"/>
            <a:chOff x="1169519" y="1569619"/>
            <a:chExt cx="1424066" cy="1032116"/>
          </a:xfrm>
        </p:grpSpPr>
        <p:sp>
          <p:nvSpPr>
            <p:cNvPr id="8" name="Rounded Rectangle 7"/>
            <p:cNvSpPr/>
            <p:nvPr/>
          </p:nvSpPr>
          <p:spPr>
            <a:xfrm>
              <a:off x="1169519" y="1569619"/>
              <a:ext cx="1424066" cy="1032116"/>
            </a:xfrm>
            <a:prstGeom prst="roundRect">
              <a:avLst/>
            </a:prstGeom>
            <a:gradFill>
              <a:gsLst>
                <a:gs pos="0">
                  <a:schemeClr val="accent1"/>
                </a:gs>
                <a:gs pos="80000">
                  <a:schemeClr val="accent4">
                    <a:shade val="93000"/>
                    <a:satMod val="130000"/>
                  </a:schemeClr>
                </a:gs>
                <a:gs pos="100000">
                  <a:schemeClr val="accent4">
                    <a:shade val="94000"/>
                    <a:satMod val="135000"/>
                  </a:schemeClr>
                </a:gs>
              </a:gsLst>
            </a:gradFill>
            <a:scene3d>
              <a:camera prst="orthographicFront"/>
              <a:lightRig rig="flat" dir="t"/>
            </a:scene3d>
          </p:spPr>
          <p:style>
            <a:lnRef idx="1">
              <a:schemeClr val="accent4"/>
            </a:lnRef>
            <a:fillRef idx="3">
              <a:schemeClr val="accent4"/>
            </a:fillRef>
            <a:effectRef idx="2">
              <a:schemeClr val="accent4"/>
            </a:effectRef>
            <a:fontRef idx="minor">
              <a:schemeClr val="lt1"/>
            </a:fontRef>
          </p:style>
        </p:sp>
        <p:sp>
          <p:nvSpPr>
            <p:cNvPr id="9" name="TextBox 8"/>
            <p:cNvSpPr txBox="1"/>
            <p:nvPr/>
          </p:nvSpPr>
          <p:spPr>
            <a:xfrm>
              <a:off x="1212395" y="1914525"/>
              <a:ext cx="1295400" cy="369332"/>
            </a:xfrm>
            <a:prstGeom prst="rect">
              <a:avLst/>
            </a:prstGeom>
            <a:noFill/>
          </p:spPr>
          <p:txBody>
            <a:bodyPr wrap="square" rtlCol="0">
              <a:spAutoFit/>
            </a:bodyPr>
            <a:lstStyle/>
            <a:p>
              <a:pPr algn="ctr" defTabSz="889000">
                <a:lnSpc>
                  <a:spcPct val="90000"/>
                </a:lnSpc>
                <a:spcAft>
                  <a:spcPct val="35000"/>
                </a:spcAft>
              </a:pPr>
              <a:r>
                <a:rPr lang="en-US" sz="2000" b="1" dirty="0" smtClean="0">
                  <a:solidFill>
                    <a:schemeClr val="lt1"/>
                  </a:solidFill>
                  <a:effectLst>
                    <a:outerShdw blurRad="38100" dist="38100" dir="2700000" algn="tl">
                      <a:srgbClr val="000000">
                        <a:alpha val="43137"/>
                      </a:srgbClr>
                    </a:outerShdw>
                  </a:effectLst>
                  <a:latin typeface="+mn-lt"/>
                  <a:cs typeface="+mn-cs"/>
                </a:rPr>
                <a:t>Vision</a:t>
              </a:r>
            </a:p>
          </p:txBody>
        </p:sp>
      </p:grpSp>
      <p:cxnSp>
        <p:nvCxnSpPr>
          <p:cNvPr id="10" name="Straight Arrow Connector 9"/>
          <p:cNvCxnSpPr/>
          <p:nvPr/>
        </p:nvCxnSpPr>
        <p:spPr>
          <a:xfrm rot="10800000">
            <a:off x="2024089" y="2831459"/>
            <a:ext cx="1132115" cy="381000"/>
          </a:xfrm>
          <a:prstGeom prst="straightConnector1">
            <a:avLst/>
          </a:prstGeom>
          <a:ln w="25400" cap="rnd">
            <a:solidFill>
              <a:srgbClr val="C00000">
                <a:alpha val="75000"/>
              </a:srgb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559265" y="2343672"/>
            <a:ext cx="1424066" cy="1032116"/>
            <a:chOff x="1147749" y="2745270"/>
            <a:chExt cx="1424066" cy="1032116"/>
          </a:xfrm>
        </p:grpSpPr>
        <p:sp>
          <p:nvSpPr>
            <p:cNvPr id="12" name="Rounded Rectangle 11"/>
            <p:cNvSpPr/>
            <p:nvPr/>
          </p:nvSpPr>
          <p:spPr>
            <a:xfrm>
              <a:off x="1147749" y="2745270"/>
              <a:ext cx="1424066" cy="1032116"/>
            </a:xfrm>
            <a:prstGeom prst="roundRect">
              <a:avLst/>
            </a:prstGeom>
            <a:solidFill>
              <a:srgbClr val="C00000"/>
            </a:solidFill>
            <a:ln>
              <a:solidFill>
                <a:srgbClr val="C00000"/>
              </a:solidFill>
            </a:ln>
            <a:scene3d>
              <a:camera prst="orthographicFront"/>
              <a:lightRig rig="flat" dir="t"/>
            </a:scene3d>
          </p:spPr>
          <p:style>
            <a:lnRef idx="1">
              <a:schemeClr val="accent4"/>
            </a:lnRef>
            <a:fillRef idx="3">
              <a:schemeClr val="accent4"/>
            </a:fillRef>
            <a:effectRef idx="2">
              <a:schemeClr val="accent4"/>
            </a:effectRef>
            <a:fontRef idx="minor">
              <a:schemeClr val="lt1"/>
            </a:fontRef>
          </p:style>
        </p:sp>
        <p:sp>
          <p:nvSpPr>
            <p:cNvPr id="13" name="TextBox 12"/>
            <p:cNvSpPr txBox="1"/>
            <p:nvPr/>
          </p:nvSpPr>
          <p:spPr>
            <a:xfrm>
              <a:off x="1234167" y="2981323"/>
              <a:ext cx="1295400" cy="590931"/>
            </a:xfrm>
            <a:prstGeom prst="rect">
              <a:avLst/>
            </a:prstGeom>
            <a:noFill/>
          </p:spPr>
          <p:txBody>
            <a:bodyPr wrap="square" rtlCol="0">
              <a:spAutoFit/>
            </a:bodyPr>
            <a:lstStyle/>
            <a:p>
              <a:pPr algn="ctr" defTabSz="889000">
                <a:lnSpc>
                  <a:spcPct val="90000"/>
                </a:lnSpc>
                <a:spcAft>
                  <a:spcPct val="35000"/>
                </a:spcAft>
              </a:pPr>
              <a:r>
                <a:rPr lang="en-US" sz="1800" b="1" dirty="0" smtClean="0">
                  <a:solidFill>
                    <a:schemeClr val="lt1"/>
                  </a:solidFill>
                  <a:effectLst>
                    <a:outerShdw blurRad="38100" dist="38100" dir="2700000" algn="tl">
                      <a:srgbClr val="000000">
                        <a:alpha val="43137"/>
                      </a:srgbClr>
                    </a:outerShdw>
                  </a:effectLst>
                  <a:latin typeface="+mn-lt"/>
                  <a:cs typeface="+mn-cs"/>
                </a:rPr>
                <a:t>Implemen-tation</a:t>
              </a:r>
            </a:p>
          </p:txBody>
        </p:sp>
      </p:grpSp>
    </p:spTree>
    <p:extLst>
      <p:ext uri="{BB962C8B-B14F-4D97-AF65-F5344CB8AC3E}">
        <p14:creationId xmlns:p14="http://schemas.microsoft.com/office/powerpoint/2010/main" val="910287013"/>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Identifying Threats</a:t>
            </a:r>
            <a:endParaRPr lang="en-GB" dirty="0" smtClean="0"/>
          </a:p>
        </p:txBody>
      </p:sp>
      <p:sp>
        <p:nvSpPr>
          <p:cNvPr id="15363" name="Rectangle 25"/>
          <p:cNvSpPr>
            <a:spLocks noGrp="1" noChangeArrowheads="1"/>
          </p:cNvSpPr>
          <p:nvPr>
            <p:ph idx="1"/>
          </p:nvPr>
        </p:nvSpPr>
        <p:spPr/>
        <p:txBody>
          <a:bodyPr/>
          <a:lstStyle/>
          <a:p>
            <a:r>
              <a:rPr lang="en-US" dirty="0" smtClean="0"/>
              <a:t>Experts can brainstorm</a:t>
            </a:r>
          </a:p>
          <a:p>
            <a:r>
              <a:rPr lang="en-US" dirty="0" smtClean="0"/>
              <a:t>How to do this without being an expert?</a:t>
            </a:r>
          </a:p>
          <a:p>
            <a:pPr lvl="1"/>
            <a:r>
              <a:rPr lang="en-US" dirty="0" smtClean="0"/>
              <a:t>Use STRIDE to step through the diagram elements</a:t>
            </a:r>
          </a:p>
          <a:p>
            <a:pPr lvl="1"/>
            <a:r>
              <a:rPr lang="en-US" dirty="0" smtClean="0"/>
              <a:t>Get specific about threat manifestation</a:t>
            </a:r>
          </a:p>
          <a:p>
            <a:endParaRPr lang="en-US" dirty="0"/>
          </a:p>
        </p:txBody>
      </p:sp>
      <p:sp>
        <p:nvSpPr>
          <p:cNvPr id="4" name="Rounded Rectangle 3"/>
          <p:cNvSpPr/>
          <p:nvPr/>
        </p:nvSpPr>
        <p:spPr>
          <a:xfrm>
            <a:off x="450850" y="3124118"/>
            <a:ext cx="7702550" cy="3200482"/>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39055500"/>
              </p:ext>
            </p:extLst>
          </p:nvPr>
        </p:nvGraphicFramePr>
        <p:xfrm>
          <a:off x="925350" y="3198524"/>
          <a:ext cx="6364276" cy="3125241"/>
        </p:xfrm>
        <a:graphic>
          <a:graphicData uri="http://schemas.openxmlformats.org/drawingml/2006/table">
            <a:tbl>
              <a:tblPr firstRow="1" bandRow="1">
                <a:tableStyleId>{F5AB1C69-6EDB-4FF4-983F-18BD219EF322}</a:tableStyleId>
              </a:tblPr>
              <a:tblGrid>
                <a:gridCol w="3442618"/>
                <a:gridCol w="2921658"/>
              </a:tblGrid>
              <a:tr h="446463">
                <a:tc gridSpan="2">
                  <a:txBody>
                    <a:bodyPr/>
                    <a:lstStyle/>
                    <a:p>
                      <a:pPr marL="0" marR="0" algn="l" defTabSz="914400" rtl="0" eaLnBrk="1" latinLnBrk="0" hangingPunct="1">
                        <a:lnSpc>
                          <a:spcPct val="115000"/>
                        </a:lnSpc>
                        <a:spcBef>
                          <a:spcPts val="1000"/>
                        </a:spcBef>
                        <a:spcAft>
                          <a:spcPts val="0"/>
                        </a:spcAft>
                      </a:pPr>
                      <a:r>
                        <a:rPr lang="en-US" sz="2000" kern="1200" dirty="0" smtClean="0">
                          <a:solidFill>
                            <a:schemeClr val="bg1"/>
                          </a:solidFill>
                          <a:effectLst>
                            <a:outerShdw blurRad="38100" dist="38100" dir="2700000" algn="tl">
                              <a:srgbClr val="000000">
                                <a:alpha val="43137"/>
                              </a:srgbClr>
                            </a:outerShdw>
                          </a:effectLst>
                          <a:latin typeface="+mn-lt"/>
                          <a:ea typeface="+mn-ea"/>
                          <a:cs typeface="+mn-cs"/>
                        </a:rPr>
                        <a:t>Threat                                    Property we want</a:t>
                      </a:r>
                    </a:p>
                  </a:txBody>
                  <a:tcPr marL="85584" marR="85584" marT="42792" marB="42792">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US" dirty="0"/>
                    </a:p>
                  </a:txBody>
                  <a:tcPr/>
                </a:tc>
              </a:tr>
              <a:tr h="446463">
                <a:tc>
                  <a:txBody>
                    <a:bodyPr/>
                    <a:lstStyle/>
                    <a:p>
                      <a:pPr marL="0" marR="0" algn="l" defTabSz="914400" rtl="0" eaLnBrk="1" latinLnBrk="0" hangingPunct="1">
                        <a:lnSpc>
                          <a:spcPct val="115000"/>
                        </a:lnSpc>
                        <a:spcBef>
                          <a:spcPts val="1000"/>
                        </a:spcBef>
                        <a:spcAft>
                          <a:spcPts val="0"/>
                        </a:spcAft>
                      </a:pPr>
                      <a:r>
                        <a:rPr lang="en-US" sz="20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S</a:t>
                      </a:r>
                      <a:r>
                        <a:rPr lang="en-US" sz="2000" kern="1200" dirty="0" smtClean="0">
                          <a:solidFill>
                            <a:schemeClr val="bg1"/>
                          </a:solidFill>
                          <a:latin typeface="+mn-lt"/>
                          <a:ea typeface="+mn-ea"/>
                          <a:cs typeface="+mn-cs"/>
                        </a:rPr>
                        <a:t>poofing</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2000" kern="1200" dirty="0" smtClean="0">
                          <a:solidFill>
                            <a:schemeClr val="bg1"/>
                          </a:solidFill>
                          <a:latin typeface="+mn-lt"/>
                          <a:ea typeface="+mn-ea"/>
                          <a:cs typeface="+mn-cs"/>
                        </a:rPr>
                        <a:t>Authentication</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446463">
                <a:tc>
                  <a:txBody>
                    <a:bodyPr/>
                    <a:lstStyle/>
                    <a:p>
                      <a:pPr marL="0" marR="0" algn="l" defTabSz="914400" rtl="0" eaLnBrk="1" latinLnBrk="0" hangingPunct="1">
                        <a:lnSpc>
                          <a:spcPct val="115000"/>
                        </a:lnSpc>
                        <a:spcBef>
                          <a:spcPts val="1000"/>
                        </a:spcBef>
                        <a:spcAft>
                          <a:spcPts val="0"/>
                        </a:spcAft>
                      </a:pPr>
                      <a:r>
                        <a:rPr lang="en-US" sz="20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T</a:t>
                      </a:r>
                      <a:r>
                        <a:rPr lang="en-US" sz="2000" kern="1200" dirty="0" smtClean="0">
                          <a:solidFill>
                            <a:schemeClr val="bg1"/>
                          </a:solidFill>
                          <a:latin typeface="+mn-lt"/>
                          <a:ea typeface="+mn-ea"/>
                          <a:cs typeface="+mn-cs"/>
                        </a:rPr>
                        <a:t>ampering</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2000" kern="1200" dirty="0" smtClean="0">
                          <a:solidFill>
                            <a:schemeClr val="bg1"/>
                          </a:solidFill>
                          <a:latin typeface="+mn-lt"/>
                          <a:ea typeface="+mn-ea"/>
                          <a:cs typeface="+mn-cs"/>
                        </a:rPr>
                        <a:t>Integrity</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46463">
                <a:tc>
                  <a:txBody>
                    <a:bodyPr/>
                    <a:lstStyle/>
                    <a:p>
                      <a:pPr marL="0" marR="0" algn="l" defTabSz="914400" rtl="0" eaLnBrk="1" latinLnBrk="0" hangingPunct="1">
                        <a:lnSpc>
                          <a:spcPct val="115000"/>
                        </a:lnSpc>
                        <a:spcBef>
                          <a:spcPts val="1000"/>
                        </a:spcBef>
                        <a:spcAft>
                          <a:spcPts val="0"/>
                        </a:spcAft>
                      </a:pPr>
                      <a:r>
                        <a:rPr lang="en-US" sz="20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R</a:t>
                      </a:r>
                      <a:r>
                        <a:rPr lang="en-US" sz="2000" kern="1200" dirty="0" smtClean="0">
                          <a:solidFill>
                            <a:schemeClr val="bg1"/>
                          </a:solidFill>
                          <a:latin typeface="+mn-lt"/>
                          <a:ea typeface="+mn-ea"/>
                          <a:cs typeface="+mn-cs"/>
                        </a:rPr>
                        <a:t>epudiation</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2000" kern="1200" dirty="0" smtClean="0">
                          <a:solidFill>
                            <a:schemeClr val="bg1"/>
                          </a:solidFill>
                          <a:latin typeface="+mn-lt"/>
                          <a:ea typeface="+mn-ea"/>
                          <a:cs typeface="+mn-cs"/>
                        </a:rPr>
                        <a:t>Nonrepudiation</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46463">
                <a:tc>
                  <a:txBody>
                    <a:bodyPr/>
                    <a:lstStyle/>
                    <a:p>
                      <a:pPr marL="0" marR="0" algn="l" defTabSz="914400" rtl="0" eaLnBrk="1" latinLnBrk="0" hangingPunct="1">
                        <a:lnSpc>
                          <a:spcPct val="115000"/>
                        </a:lnSpc>
                        <a:spcBef>
                          <a:spcPts val="1000"/>
                        </a:spcBef>
                        <a:spcAft>
                          <a:spcPts val="0"/>
                        </a:spcAft>
                      </a:pPr>
                      <a:r>
                        <a:rPr lang="en-US" sz="20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I</a:t>
                      </a:r>
                      <a:r>
                        <a:rPr lang="en-US" sz="2000" kern="1200" dirty="0" smtClean="0">
                          <a:solidFill>
                            <a:schemeClr val="bg1"/>
                          </a:solidFill>
                          <a:latin typeface="+mn-lt"/>
                          <a:ea typeface="+mn-ea"/>
                          <a:cs typeface="+mn-cs"/>
                        </a:rPr>
                        <a:t>nformation Disclosure</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2000" kern="1200" dirty="0" smtClean="0">
                          <a:solidFill>
                            <a:schemeClr val="bg1"/>
                          </a:solidFill>
                          <a:latin typeface="+mn-lt"/>
                          <a:ea typeface="+mn-ea"/>
                          <a:cs typeface="+mn-cs"/>
                        </a:rPr>
                        <a:t>Confidentiality</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46463">
                <a:tc>
                  <a:txBody>
                    <a:bodyPr/>
                    <a:lstStyle/>
                    <a:p>
                      <a:pPr marL="0" marR="0" algn="l" defTabSz="914400" rtl="0" eaLnBrk="1" latinLnBrk="0" hangingPunct="1">
                        <a:lnSpc>
                          <a:spcPct val="115000"/>
                        </a:lnSpc>
                        <a:spcBef>
                          <a:spcPts val="1000"/>
                        </a:spcBef>
                        <a:spcAft>
                          <a:spcPts val="0"/>
                        </a:spcAft>
                      </a:pPr>
                      <a:r>
                        <a:rPr lang="en-US" sz="20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D</a:t>
                      </a:r>
                      <a:r>
                        <a:rPr lang="en-US" sz="2000" kern="1200" dirty="0" smtClean="0">
                          <a:solidFill>
                            <a:schemeClr val="bg1"/>
                          </a:solidFill>
                          <a:latin typeface="+mn-lt"/>
                          <a:ea typeface="+mn-ea"/>
                          <a:cs typeface="+mn-cs"/>
                        </a:rPr>
                        <a:t>enial of Service</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2000" kern="1200" dirty="0" smtClean="0">
                          <a:solidFill>
                            <a:schemeClr val="bg1"/>
                          </a:solidFill>
                          <a:latin typeface="+mn-lt"/>
                          <a:ea typeface="+mn-ea"/>
                          <a:cs typeface="+mn-cs"/>
                        </a:rPr>
                        <a:t>Availability</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46463">
                <a:tc>
                  <a:txBody>
                    <a:bodyPr/>
                    <a:lstStyle/>
                    <a:p>
                      <a:pPr marL="0" marR="0" algn="l" defTabSz="914400" rtl="0" eaLnBrk="1" latinLnBrk="0" hangingPunct="1">
                        <a:lnSpc>
                          <a:spcPct val="115000"/>
                        </a:lnSpc>
                        <a:spcBef>
                          <a:spcPts val="1000"/>
                        </a:spcBef>
                        <a:spcAft>
                          <a:spcPts val="0"/>
                        </a:spcAft>
                      </a:pPr>
                      <a:r>
                        <a:rPr lang="en-US" sz="20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E</a:t>
                      </a:r>
                      <a:r>
                        <a:rPr lang="en-US" sz="2000" kern="1200" dirty="0" smtClean="0">
                          <a:solidFill>
                            <a:schemeClr val="bg1"/>
                          </a:solidFill>
                          <a:latin typeface="+mn-lt"/>
                          <a:ea typeface="+mn-ea"/>
                          <a:cs typeface="+mn-cs"/>
                        </a:rPr>
                        <a:t>levation of Privilege</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2000" kern="1200" dirty="0" smtClean="0">
                          <a:solidFill>
                            <a:schemeClr val="bg1"/>
                          </a:solidFill>
                          <a:latin typeface="+mn-lt"/>
                          <a:ea typeface="+mn-ea"/>
                          <a:cs typeface="+mn-cs"/>
                        </a:rPr>
                        <a:t>Authorization</a:t>
                      </a:r>
                      <a:endParaRPr lang="en-US" sz="2000" kern="1200" dirty="0">
                        <a:solidFill>
                          <a:schemeClr val="bg1"/>
                        </a:solidFill>
                        <a:latin typeface="+mn-lt"/>
                        <a:ea typeface="+mn-ea"/>
                        <a:cs typeface="+mn-cs"/>
                      </a:endParaRPr>
                    </a:p>
                  </a:txBody>
                  <a:tcPr marL="85584" marR="85584" marT="42792" marB="42792">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43991768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smtClean="0">
                <a:latin typeface="Calibri" panose="020F0502020204030204" pitchFamily="34" charset="0"/>
              </a:rPr>
              <a:t>Threat Modeling</a:t>
            </a:r>
            <a:r>
              <a:rPr lang="en-US" sz="3600" b="1" dirty="0">
                <a:latin typeface="Calibri" panose="020F0502020204030204" pitchFamily="34" charset="0"/>
              </a:rPr>
              <a:t/>
            </a:r>
            <a:br>
              <a:rPr lang="en-US" sz="3600" b="1" dirty="0">
                <a:latin typeface="Calibri" panose="020F0502020204030204" pitchFamily="34" charset="0"/>
              </a:rPr>
            </a:br>
            <a:r>
              <a:rPr lang="en-US" sz="3200" b="1" dirty="0">
                <a:latin typeface="Calibri" panose="020F0502020204030204" pitchFamily="34" charset="0"/>
              </a:rPr>
              <a:t>(Threat Modeling material from David Ladd at Microsoft)</a:t>
            </a:r>
            <a:endParaRPr lang="en-US" sz="32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76281759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Threat: Spoofing</a:t>
            </a:r>
            <a:endParaRPr lang="en-GB" dirty="0" smtClean="0"/>
          </a:p>
        </p:txBody>
      </p:sp>
      <p:sp>
        <p:nvSpPr>
          <p:cNvPr id="7" name="Rounded Rectangle 6"/>
          <p:cNvSpPr/>
          <p:nvPr/>
        </p:nvSpPr>
        <p:spPr>
          <a:xfrm>
            <a:off x="304800" y="1076324"/>
            <a:ext cx="8229600" cy="3419476"/>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784108351"/>
              </p:ext>
            </p:extLst>
          </p:nvPr>
        </p:nvGraphicFramePr>
        <p:xfrm>
          <a:off x="677916" y="1198166"/>
          <a:ext cx="6847491" cy="2951656"/>
        </p:xfrm>
        <a:graphic>
          <a:graphicData uri="http://schemas.openxmlformats.org/drawingml/2006/table">
            <a:tbl>
              <a:tblPr bandRow="1">
                <a:tableStyleId>{2D5ABB26-0587-4C30-8999-92F81FD0307C}</a:tableStyleId>
              </a:tblPr>
              <a:tblGrid>
                <a:gridCol w="1755273"/>
                <a:gridCol w="5092218"/>
              </a:tblGrid>
              <a:tr h="403700">
                <a:tc>
                  <a:txBody>
                    <a:bodyPr/>
                    <a:lstStyle/>
                    <a:p>
                      <a:r>
                        <a:rPr lang="en-US" sz="2400" dirty="0" smtClean="0">
                          <a:solidFill>
                            <a:schemeClr val="bg1"/>
                          </a:solidFill>
                          <a:latin typeface="Segoe UI" pitchFamily="34" charset="0"/>
                          <a:cs typeface="Segoe UI" pitchFamily="34" charset="0"/>
                        </a:rPr>
                        <a:t>Threat</a:t>
                      </a:r>
                      <a:endParaRPr lang="en-US" sz="2400" dirty="0">
                        <a:solidFill>
                          <a:schemeClr val="bg1"/>
                        </a:solidFill>
                        <a:latin typeface="Segoe UI" pitchFamily="34" charset="0"/>
                        <a:cs typeface="Segoe UI" pitchFamily="34" charset="0"/>
                      </a:endParaRPr>
                    </a:p>
                  </a:txBody>
                  <a:tcPr marT="91440" marB="91440"/>
                </a:tc>
                <a:tc>
                  <a:txBody>
                    <a:bodyPr/>
                    <a:lstStyle/>
                    <a:p>
                      <a:r>
                        <a:rPr lang="en-US" sz="2400" b="1" dirty="0" smtClean="0">
                          <a:solidFill>
                            <a:schemeClr val="accent3"/>
                          </a:solidFill>
                          <a:effectLst>
                            <a:outerShdw blurRad="38100" dist="38100" dir="2700000" algn="tl">
                              <a:srgbClr val="000000">
                                <a:alpha val="43137"/>
                              </a:srgbClr>
                            </a:outerShdw>
                          </a:effectLst>
                          <a:latin typeface="Segoe UI" pitchFamily="34" charset="0"/>
                          <a:cs typeface="Segoe UI" pitchFamily="34" charset="0"/>
                        </a:rPr>
                        <a:t>S</a:t>
                      </a:r>
                      <a:r>
                        <a:rPr lang="en-US" sz="2400" dirty="0" smtClean="0">
                          <a:solidFill>
                            <a:schemeClr val="bg1"/>
                          </a:solidFill>
                          <a:latin typeface="Segoe UI" pitchFamily="34" charset="0"/>
                          <a:cs typeface="Segoe UI" pitchFamily="34" charset="0"/>
                        </a:rPr>
                        <a:t>poofing</a:t>
                      </a:r>
                    </a:p>
                  </a:txBody>
                  <a:tcPr marT="91440" marB="91440"/>
                </a:tc>
              </a:tr>
              <a:tr h="403700">
                <a:tc>
                  <a:txBody>
                    <a:bodyPr/>
                    <a:lstStyle/>
                    <a:p>
                      <a:r>
                        <a:rPr lang="en-US" sz="2400" dirty="0" smtClean="0">
                          <a:solidFill>
                            <a:schemeClr val="bg1"/>
                          </a:solidFill>
                          <a:latin typeface="Segoe UI" pitchFamily="34" charset="0"/>
                          <a:cs typeface="Segoe UI" pitchFamily="34" charset="0"/>
                        </a:rPr>
                        <a:t>Property</a:t>
                      </a:r>
                      <a:endParaRPr lang="en-US" sz="2400" dirty="0">
                        <a:solidFill>
                          <a:schemeClr val="bg1"/>
                        </a:solidFill>
                        <a:latin typeface="Segoe UI" pitchFamily="34" charset="0"/>
                        <a:cs typeface="Segoe UI" pitchFamily="34" charset="0"/>
                      </a:endParaRPr>
                    </a:p>
                  </a:txBody>
                  <a:tcPr marT="91440" marB="91440"/>
                </a:tc>
                <a:tc>
                  <a:txBody>
                    <a:bodyPr/>
                    <a:lstStyle/>
                    <a:p>
                      <a:r>
                        <a:rPr lang="en-US" sz="2400" dirty="0" smtClean="0">
                          <a:solidFill>
                            <a:schemeClr val="bg1"/>
                          </a:solidFill>
                          <a:latin typeface="Segoe UI" pitchFamily="34" charset="0"/>
                          <a:cs typeface="Segoe UI" pitchFamily="34" charset="0"/>
                        </a:rPr>
                        <a:t>Authentication</a:t>
                      </a:r>
                      <a:endParaRPr lang="en-US" sz="2400" dirty="0">
                        <a:solidFill>
                          <a:schemeClr val="bg1"/>
                        </a:solidFill>
                        <a:latin typeface="Segoe UI" pitchFamily="34" charset="0"/>
                        <a:cs typeface="Segoe UI" pitchFamily="34" charset="0"/>
                      </a:endParaRPr>
                    </a:p>
                  </a:txBody>
                  <a:tcPr marT="91440" marB="91440"/>
                </a:tc>
              </a:tr>
              <a:tr h="726659">
                <a:tc>
                  <a:txBody>
                    <a:bodyPr/>
                    <a:lstStyle/>
                    <a:p>
                      <a:r>
                        <a:rPr lang="en-US" sz="2400" dirty="0" smtClean="0">
                          <a:solidFill>
                            <a:schemeClr val="bg1"/>
                          </a:solidFill>
                          <a:latin typeface="Segoe UI" pitchFamily="34" charset="0"/>
                          <a:cs typeface="Segoe UI" pitchFamily="34" charset="0"/>
                        </a:rPr>
                        <a:t>Definition</a:t>
                      </a:r>
                    </a:p>
                  </a:txBody>
                  <a:tcPr marT="91440" marB="9144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latin typeface="Segoe UI" pitchFamily="34" charset="0"/>
                          <a:cs typeface="Segoe UI" pitchFamily="34" charset="0"/>
                        </a:rPr>
                        <a:t>Impersonating something or someone else</a:t>
                      </a:r>
                    </a:p>
                  </a:txBody>
                  <a:tcPr marT="91440" marB="91440"/>
                </a:tc>
              </a:tr>
              <a:tr h="939976">
                <a:tc>
                  <a:txBody>
                    <a:bodyPr/>
                    <a:lstStyle/>
                    <a:p>
                      <a:r>
                        <a:rPr lang="en-US" sz="2400" dirty="0" smtClean="0">
                          <a:solidFill>
                            <a:schemeClr val="bg1"/>
                          </a:solidFill>
                          <a:latin typeface="Segoe UI" pitchFamily="34" charset="0"/>
                          <a:cs typeface="Segoe UI" pitchFamily="34" charset="0"/>
                        </a:rPr>
                        <a:t>Example</a:t>
                      </a:r>
                      <a:endParaRPr lang="en-US" sz="2400" dirty="0">
                        <a:solidFill>
                          <a:schemeClr val="bg1"/>
                        </a:solidFill>
                        <a:latin typeface="Segoe UI" pitchFamily="34" charset="0"/>
                        <a:cs typeface="Segoe UI" pitchFamily="34" charset="0"/>
                      </a:endParaRPr>
                    </a:p>
                  </a:txBody>
                  <a:tcPr marT="91440" marB="9144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latin typeface="Segoe UI" pitchFamily="34" charset="0"/>
                          <a:cs typeface="Segoe UI" pitchFamily="34" charset="0"/>
                        </a:rPr>
                        <a:t>Pretending to be any of billg, microsoft.com, or ntdll.dll</a:t>
                      </a:r>
                    </a:p>
                  </a:txBody>
                  <a:tcPr marT="91440" marB="91440"/>
                </a:tc>
              </a:tr>
            </a:tbl>
          </a:graphicData>
        </a:graphic>
      </p:graphicFrame>
    </p:spTree>
    <p:extLst>
      <p:ext uri="{BB962C8B-B14F-4D97-AF65-F5344CB8AC3E}">
        <p14:creationId xmlns:p14="http://schemas.microsoft.com/office/powerpoint/2010/main" val="4261585942"/>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Threat: Tampering</a:t>
            </a:r>
            <a:endParaRPr lang="en-GB" dirty="0" smtClean="0"/>
          </a:p>
        </p:txBody>
      </p:sp>
      <p:sp>
        <p:nvSpPr>
          <p:cNvPr id="6" name="Rounded Rectangle 5"/>
          <p:cNvSpPr/>
          <p:nvPr/>
        </p:nvSpPr>
        <p:spPr>
          <a:xfrm>
            <a:off x="304800" y="1066800"/>
            <a:ext cx="8229600" cy="2977638"/>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220794480"/>
              </p:ext>
            </p:extLst>
          </p:nvPr>
        </p:nvGraphicFramePr>
        <p:xfrm>
          <a:off x="677916" y="1188642"/>
          <a:ext cx="6847491" cy="2611863"/>
        </p:xfrm>
        <a:graphic>
          <a:graphicData uri="http://schemas.openxmlformats.org/drawingml/2006/table">
            <a:tbl>
              <a:tblPr bandRow="1">
                <a:tableStyleId>{2D5ABB26-0587-4C30-8999-92F81FD0307C}</a:tableStyleId>
              </a:tblPr>
              <a:tblGrid>
                <a:gridCol w="1755273"/>
                <a:gridCol w="5092218"/>
              </a:tblGrid>
              <a:tr h="392445">
                <a:tc>
                  <a:txBody>
                    <a:bodyPr/>
                    <a:lstStyle/>
                    <a:p>
                      <a:r>
                        <a:rPr lang="en-US" sz="2400" dirty="0" smtClean="0">
                          <a:solidFill>
                            <a:schemeClr val="bg1"/>
                          </a:solidFill>
                          <a:latin typeface="Segoe UI" pitchFamily="34" charset="0"/>
                          <a:cs typeface="Segoe UI" pitchFamily="34" charset="0"/>
                        </a:rPr>
                        <a:t>Threat</a:t>
                      </a:r>
                      <a:endParaRPr lang="en-US" sz="2400" dirty="0">
                        <a:solidFill>
                          <a:schemeClr val="bg1"/>
                        </a:solidFill>
                        <a:latin typeface="Segoe UI" pitchFamily="34" charset="0"/>
                        <a:cs typeface="Segoe UI" pitchFamily="34" charset="0"/>
                      </a:endParaRPr>
                    </a:p>
                  </a:txBody>
                  <a:tcPr marT="91440" marB="91440"/>
                </a:tc>
                <a:tc>
                  <a:txBody>
                    <a:bodyPr/>
                    <a:lstStyle/>
                    <a:p>
                      <a:r>
                        <a:rPr lang="en-US" sz="2400" b="1" dirty="0" smtClean="0">
                          <a:solidFill>
                            <a:schemeClr val="accent3"/>
                          </a:solidFill>
                          <a:effectLst>
                            <a:outerShdw blurRad="38100" dist="38100" dir="2700000" algn="tl">
                              <a:srgbClr val="000000">
                                <a:alpha val="43137"/>
                              </a:srgbClr>
                            </a:outerShdw>
                          </a:effectLst>
                          <a:latin typeface="Segoe UI" pitchFamily="34" charset="0"/>
                          <a:cs typeface="Segoe UI" pitchFamily="34" charset="0"/>
                        </a:rPr>
                        <a:t>T</a:t>
                      </a:r>
                      <a:r>
                        <a:rPr lang="en-US" sz="2400" dirty="0" smtClean="0">
                          <a:solidFill>
                            <a:schemeClr val="bg1"/>
                          </a:solidFill>
                          <a:latin typeface="Segoe UI" pitchFamily="34" charset="0"/>
                          <a:cs typeface="Segoe UI" pitchFamily="34" charset="0"/>
                        </a:rPr>
                        <a:t>ampering</a:t>
                      </a:r>
                    </a:p>
                  </a:txBody>
                  <a:tcPr marT="91440" marB="91440"/>
                </a:tc>
              </a:tr>
              <a:tr h="392445">
                <a:tc>
                  <a:txBody>
                    <a:bodyPr/>
                    <a:lstStyle/>
                    <a:p>
                      <a:r>
                        <a:rPr lang="en-US" sz="2400" dirty="0" smtClean="0">
                          <a:solidFill>
                            <a:schemeClr val="bg1"/>
                          </a:solidFill>
                          <a:latin typeface="Segoe UI" pitchFamily="34" charset="0"/>
                          <a:cs typeface="Segoe UI" pitchFamily="34" charset="0"/>
                        </a:rPr>
                        <a:t>Property</a:t>
                      </a:r>
                      <a:endParaRPr lang="en-US" sz="2400" dirty="0">
                        <a:solidFill>
                          <a:schemeClr val="bg1"/>
                        </a:solidFill>
                        <a:latin typeface="Segoe UI" pitchFamily="34" charset="0"/>
                        <a:cs typeface="Segoe UI" pitchFamily="34" charset="0"/>
                      </a:endParaRPr>
                    </a:p>
                  </a:txBody>
                  <a:tcPr marT="91440" marB="91440"/>
                </a:tc>
                <a:tc>
                  <a:txBody>
                    <a:bodyPr/>
                    <a:lstStyle/>
                    <a:p>
                      <a:r>
                        <a:rPr lang="en-US" sz="2400" dirty="0" smtClean="0">
                          <a:solidFill>
                            <a:schemeClr val="bg1"/>
                          </a:solidFill>
                          <a:latin typeface="Segoe UI" pitchFamily="34" charset="0"/>
                          <a:cs typeface="Segoe UI" pitchFamily="34" charset="0"/>
                        </a:rPr>
                        <a:t>Integrity</a:t>
                      </a:r>
                      <a:endParaRPr lang="en-US" sz="2400" dirty="0">
                        <a:solidFill>
                          <a:schemeClr val="bg1"/>
                        </a:solidFill>
                        <a:latin typeface="Segoe UI" pitchFamily="34" charset="0"/>
                        <a:cs typeface="Segoe UI" pitchFamily="34" charset="0"/>
                      </a:endParaRPr>
                    </a:p>
                  </a:txBody>
                  <a:tcPr marT="91440" marB="91440"/>
                </a:tc>
              </a:tr>
              <a:tr h="392445">
                <a:tc>
                  <a:txBody>
                    <a:bodyPr/>
                    <a:lstStyle/>
                    <a:p>
                      <a:r>
                        <a:rPr lang="en-US" sz="2400" dirty="0" smtClean="0">
                          <a:solidFill>
                            <a:schemeClr val="bg1"/>
                          </a:solidFill>
                          <a:latin typeface="Segoe UI" pitchFamily="34" charset="0"/>
                          <a:cs typeface="Segoe UI" pitchFamily="34" charset="0"/>
                        </a:rPr>
                        <a:t>Definition</a:t>
                      </a:r>
                    </a:p>
                  </a:txBody>
                  <a:tcPr marT="91440" marB="9144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latin typeface="Segoe UI" pitchFamily="34" charset="0"/>
                          <a:cs typeface="Segoe UI" pitchFamily="34" charset="0"/>
                        </a:rPr>
                        <a:t>Modifying</a:t>
                      </a:r>
                      <a:r>
                        <a:rPr lang="en-US" sz="2400" baseline="0" dirty="0" smtClean="0">
                          <a:solidFill>
                            <a:schemeClr val="bg1"/>
                          </a:solidFill>
                          <a:latin typeface="Segoe UI" pitchFamily="34" charset="0"/>
                          <a:cs typeface="Segoe UI" pitchFamily="34" charset="0"/>
                        </a:rPr>
                        <a:t> data or code</a:t>
                      </a:r>
                      <a:endParaRPr lang="en-US" sz="2400" dirty="0" smtClean="0">
                        <a:solidFill>
                          <a:schemeClr val="bg1"/>
                        </a:solidFill>
                        <a:latin typeface="Segoe UI" pitchFamily="34" charset="0"/>
                        <a:cs typeface="Segoe UI" pitchFamily="34" charset="0"/>
                      </a:endParaRPr>
                    </a:p>
                  </a:txBody>
                  <a:tcPr marT="91440" marB="91440"/>
                </a:tc>
              </a:tr>
              <a:tr h="965943">
                <a:tc>
                  <a:txBody>
                    <a:bodyPr/>
                    <a:lstStyle/>
                    <a:p>
                      <a:r>
                        <a:rPr lang="en-US" sz="2400" dirty="0" smtClean="0">
                          <a:solidFill>
                            <a:schemeClr val="bg1"/>
                          </a:solidFill>
                          <a:latin typeface="Segoe UI" pitchFamily="34" charset="0"/>
                          <a:cs typeface="Segoe UI" pitchFamily="34" charset="0"/>
                        </a:rPr>
                        <a:t>Example</a:t>
                      </a:r>
                      <a:endParaRPr lang="en-US" sz="2400" dirty="0">
                        <a:solidFill>
                          <a:schemeClr val="bg1"/>
                        </a:solidFill>
                        <a:latin typeface="Segoe UI" pitchFamily="34" charset="0"/>
                        <a:cs typeface="Segoe UI" pitchFamily="34" charset="0"/>
                      </a:endParaRPr>
                    </a:p>
                  </a:txBody>
                  <a:tcPr marT="91440" marB="9144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kern="1200" baseline="0" dirty="0" smtClean="0">
                          <a:solidFill>
                            <a:schemeClr val="bg1"/>
                          </a:solidFill>
                          <a:latin typeface="Segoe UI" pitchFamily="34" charset="0"/>
                          <a:ea typeface="+mn-ea"/>
                          <a:cs typeface="Segoe UI" pitchFamily="34" charset="0"/>
                        </a:rPr>
                        <a:t>Modifying a DLL on disk or DVD, or a packet as it traverses the LAN </a:t>
                      </a:r>
                    </a:p>
                  </a:txBody>
                  <a:tcPr marT="91440" marB="91440"/>
                </a:tc>
              </a:tr>
            </a:tbl>
          </a:graphicData>
        </a:graphic>
      </p:graphicFrame>
    </p:spTree>
    <p:extLst>
      <p:ext uri="{BB962C8B-B14F-4D97-AF65-F5344CB8AC3E}">
        <p14:creationId xmlns:p14="http://schemas.microsoft.com/office/powerpoint/2010/main" val="169210423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Threat: Repudiation</a:t>
            </a:r>
            <a:endParaRPr lang="en-GB" dirty="0" smtClean="0"/>
          </a:p>
        </p:txBody>
      </p:sp>
      <p:sp>
        <p:nvSpPr>
          <p:cNvPr id="5" name="Rounded Rectangle 4"/>
          <p:cNvSpPr/>
          <p:nvPr/>
        </p:nvSpPr>
        <p:spPr>
          <a:xfrm>
            <a:off x="304800" y="1066800"/>
            <a:ext cx="8229600" cy="3749535"/>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768960397"/>
              </p:ext>
            </p:extLst>
          </p:nvPr>
        </p:nvGraphicFramePr>
        <p:xfrm>
          <a:off x="677916" y="1188641"/>
          <a:ext cx="6847491" cy="3459259"/>
        </p:xfrm>
        <a:graphic>
          <a:graphicData uri="http://schemas.openxmlformats.org/drawingml/2006/table">
            <a:tbl>
              <a:tblPr bandRow="1">
                <a:tableStyleId>{2D5ABB26-0587-4C30-8999-92F81FD0307C}</a:tableStyleId>
              </a:tblPr>
              <a:tblGrid>
                <a:gridCol w="1755273"/>
                <a:gridCol w="5092218"/>
              </a:tblGrid>
              <a:tr h="379959">
                <a:tc>
                  <a:txBody>
                    <a:bodyPr/>
                    <a:lstStyle/>
                    <a:p>
                      <a:r>
                        <a:rPr lang="en-US" sz="2400" dirty="0" smtClean="0">
                          <a:solidFill>
                            <a:schemeClr val="bg1"/>
                          </a:solidFill>
                          <a:latin typeface="Segoe UI" pitchFamily="34" charset="0"/>
                          <a:cs typeface="Segoe UI" pitchFamily="34" charset="0"/>
                        </a:rPr>
                        <a:t>Threat</a:t>
                      </a:r>
                      <a:endParaRPr lang="en-US" sz="2400" dirty="0">
                        <a:solidFill>
                          <a:schemeClr val="bg1"/>
                        </a:solidFill>
                        <a:latin typeface="Segoe UI" pitchFamily="34" charset="0"/>
                        <a:cs typeface="Segoe UI" pitchFamily="34" charset="0"/>
                      </a:endParaRPr>
                    </a:p>
                  </a:txBody>
                  <a:tcPr marT="91440" marB="91440"/>
                </a:tc>
                <a:tc>
                  <a:txBody>
                    <a:bodyPr/>
                    <a:lstStyle/>
                    <a:p>
                      <a:r>
                        <a:rPr lang="en-US" sz="2400" b="1" dirty="0" smtClean="0">
                          <a:solidFill>
                            <a:schemeClr val="accent3"/>
                          </a:solidFill>
                          <a:effectLst>
                            <a:outerShdw blurRad="38100" dist="38100" dir="2700000" algn="tl">
                              <a:srgbClr val="000000">
                                <a:alpha val="43137"/>
                              </a:srgbClr>
                            </a:outerShdw>
                          </a:effectLst>
                          <a:latin typeface="Segoe UI" pitchFamily="34" charset="0"/>
                          <a:cs typeface="Segoe UI" pitchFamily="34" charset="0"/>
                        </a:rPr>
                        <a:t>R</a:t>
                      </a:r>
                      <a:r>
                        <a:rPr lang="en-US" sz="2400" b="0" dirty="0" smtClean="0">
                          <a:solidFill>
                            <a:schemeClr val="bg1"/>
                          </a:solidFill>
                          <a:latin typeface="Segoe UI" pitchFamily="34" charset="0"/>
                          <a:cs typeface="Segoe UI" pitchFamily="34" charset="0"/>
                        </a:rPr>
                        <a:t>epudiation</a:t>
                      </a:r>
                    </a:p>
                  </a:txBody>
                  <a:tcPr marT="91440" marB="91440"/>
                </a:tc>
              </a:tr>
              <a:tr h="379959">
                <a:tc>
                  <a:txBody>
                    <a:bodyPr/>
                    <a:lstStyle/>
                    <a:p>
                      <a:r>
                        <a:rPr lang="en-US" sz="2400" dirty="0" smtClean="0">
                          <a:solidFill>
                            <a:schemeClr val="bg1"/>
                          </a:solidFill>
                          <a:latin typeface="Segoe UI" pitchFamily="34" charset="0"/>
                          <a:cs typeface="Segoe UI" pitchFamily="34" charset="0"/>
                        </a:rPr>
                        <a:t>Property</a:t>
                      </a:r>
                      <a:endParaRPr lang="en-US" sz="2400" dirty="0">
                        <a:solidFill>
                          <a:schemeClr val="bg1"/>
                        </a:solidFill>
                        <a:latin typeface="Segoe UI" pitchFamily="34" charset="0"/>
                        <a:cs typeface="Segoe UI" pitchFamily="34" charset="0"/>
                      </a:endParaRPr>
                    </a:p>
                  </a:txBody>
                  <a:tcPr marT="91440" marB="91440"/>
                </a:tc>
                <a:tc>
                  <a:txBody>
                    <a:bodyPr/>
                    <a:lstStyle/>
                    <a:p>
                      <a:r>
                        <a:rPr lang="en-US" sz="2400" dirty="0" smtClean="0">
                          <a:solidFill>
                            <a:schemeClr val="bg1"/>
                          </a:solidFill>
                          <a:latin typeface="Segoe UI" pitchFamily="34" charset="0"/>
                          <a:cs typeface="Segoe UI" pitchFamily="34" charset="0"/>
                        </a:rPr>
                        <a:t>Non-Repudiation</a:t>
                      </a:r>
                      <a:endParaRPr lang="en-US" sz="2400" dirty="0">
                        <a:solidFill>
                          <a:schemeClr val="bg1"/>
                        </a:solidFill>
                        <a:latin typeface="Segoe UI" pitchFamily="34" charset="0"/>
                        <a:cs typeface="Segoe UI" pitchFamily="34" charset="0"/>
                      </a:endParaRPr>
                    </a:p>
                  </a:txBody>
                  <a:tcPr marT="91440" marB="91440"/>
                </a:tc>
              </a:tr>
              <a:tr h="683927">
                <a:tc>
                  <a:txBody>
                    <a:bodyPr/>
                    <a:lstStyle/>
                    <a:p>
                      <a:r>
                        <a:rPr lang="en-US" sz="2400" dirty="0" smtClean="0">
                          <a:solidFill>
                            <a:schemeClr val="bg1"/>
                          </a:solidFill>
                          <a:latin typeface="Segoe UI" pitchFamily="34" charset="0"/>
                          <a:cs typeface="Segoe UI" pitchFamily="34" charset="0"/>
                        </a:rPr>
                        <a:t>Definition</a:t>
                      </a:r>
                    </a:p>
                  </a:txBody>
                  <a:tcPr marT="91440" marB="9144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latin typeface="Segoe UI" pitchFamily="34" charset="0"/>
                          <a:cs typeface="Segoe UI" pitchFamily="34" charset="0"/>
                        </a:rPr>
                        <a:t>Claiming to have not performed</a:t>
                      </a:r>
                      <a:br>
                        <a:rPr lang="en-US" sz="2400" dirty="0" smtClean="0">
                          <a:solidFill>
                            <a:schemeClr val="bg1"/>
                          </a:solidFill>
                          <a:latin typeface="Segoe UI" pitchFamily="34" charset="0"/>
                          <a:cs typeface="Segoe UI" pitchFamily="34" charset="0"/>
                        </a:rPr>
                      </a:br>
                      <a:r>
                        <a:rPr lang="en-US" sz="2400" dirty="0" smtClean="0">
                          <a:solidFill>
                            <a:schemeClr val="bg1"/>
                          </a:solidFill>
                          <a:latin typeface="Segoe UI" pitchFamily="34" charset="0"/>
                          <a:cs typeface="Segoe UI" pitchFamily="34" charset="0"/>
                        </a:rPr>
                        <a:t>an action</a:t>
                      </a:r>
                    </a:p>
                  </a:txBody>
                  <a:tcPr marT="91440" marB="91440"/>
                </a:tc>
              </a:tr>
              <a:tr h="1447579">
                <a:tc>
                  <a:txBody>
                    <a:bodyPr/>
                    <a:lstStyle/>
                    <a:p>
                      <a:r>
                        <a:rPr lang="en-US" sz="2400" dirty="0" smtClean="0">
                          <a:solidFill>
                            <a:schemeClr val="bg1"/>
                          </a:solidFill>
                          <a:latin typeface="Segoe UI" pitchFamily="34" charset="0"/>
                          <a:cs typeface="Segoe UI" pitchFamily="34" charset="0"/>
                        </a:rPr>
                        <a:t>Example</a:t>
                      </a:r>
                      <a:endParaRPr lang="en-US" sz="2400" dirty="0">
                        <a:solidFill>
                          <a:schemeClr val="bg1"/>
                        </a:solidFill>
                        <a:latin typeface="Segoe UI" pitchFamily="34" charset="0"/>
                        <a:cs typeface="Segoe UI" pitchFamily="34" charset="0"/>
                      </a:endParaRPr>
                    </a:p>
                  </a:txBody>
                  <a:tcPr marT="91440" marB="9144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kern="1200" baseline="0" dirty="0" smtClean="0">
                          <a:solidFill>
                            <a:schemeClr val="bg1"/>
                          </a:solidFill>
                          <a:latin typeface="Segoe UI" pitchFamily="34" charset="0"/>
                          <a:ea typeface="+mn-ea"/>
                          <a:cs typeface="Segoe UI" pitchFamily="34" charset="0"/>
                        </a:rPr>
                        <a:t>“I didn’t send that email,” “I didn’t modify that file,” “I certainly didn’t visit that Web site, dear!”</a:t>
                      </a:r>
                    </a:p>
                  </a:txBody>
                  <a:tcPr marT="91440" marB="91440"/>
                </a:tc>
              </a:tr>
            </a:tbl>
          </a:graphicData>
        </a:graphic>
      </p:graphicFrame>
    </p:spTree>
    <p:extLst>
      <p:ext uri="{BB962C8B-B14F-4D97-AF65-F5344CB8AC3E}">
        <p14:creationId xmlns:p14="http://schemas.microsoft.com/office/powerpoint/2010/main" val="599401901"/>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Threat: Information Disclosure</a:t>
            </a:r>
            <a:endParaRPr lang="en-GB" dirty="0" smtClean="0"/>
          </a:p>
        </p:txBody>
      </p:sp>
      <p:sp>
        <p:nvSpPr>
          <p:cNvPr id="6" name="Rounded Rectangle 5"/>
          <p:cNvSpPr/>
          <p:nvPr/>
        </p:nvSpPr>
        <p:spPr>
          <a:xfrm>
            <a:off x="388884" y="1097360"/>
            <a:ext cx="8229600" cy="3761411"/>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2646899779"/>
              </p:ext>
            </p:extLst>
          </p:nvPr>
        </p:nvGraphicFramePr>
        <p:xfrm>
          <a:off x="762000" y="1219200"/>
          <a:ext cx="6847491" cy="3873574"/>
        </p:xfrm>
        <a:graphic>
          <a:graphicData uri="http://schemas.openxmlformats.org/drawingml/2006/table">
            <a:tbl>
              <a:tblPr bandRow="1">
                <a:tableStyleId>{2D5ABB26-0587-4C30-8999-92F81FD0307C}</a:tableStyleId>
              </a:tblPr>
              <a:tblGrid>
                <a:gridCol w="1755273"/>
                <a:gridCol w="5092218"/>
              </a:tblGrid>
              <a:tr h="547200">
                <a:tc>
                  <a:txBody>
                    <a:bodyPr/>
                    <a:lstStyle/>
                    <a:p>
                      <a:r>
                        <a:rPr lang="en-US" sz="2400" dirty="0" smtClean="0">
                          <a:solidFill>
                            <a:schemeClr val="bg1"/>
                          </a:solidFill>
                          <a:latin typeface="Segoe UI" pitchFamily="34" charset="0"/>
                          <a:cs typeface="Segoe UI" pitchFamily="34" charset="0"/>
                        </a:rPr>
                        <a:t>Threat</a:t>
                      </a:r>
                      <a:endParaRPr lang="en-US" sz="2400" dirty="0">
                        <a:solidFill>
                          <a:schemeClr val="bg1"/>
                        </a:solidFill>
                        <a:latin typeface="Segoe UI" pitchFamily="34" charset="0"/>
                        <a:cs typeface="Segoe UI" pitchFamily="34" charset="0"/>
                      </a:endParaRPr>
                    </a:p>
                  </a:txBody>
                  <a:tcPr/>
                </a:tc>
                <a:tc>
                  <a:txBody>
                    <a:bodyPr/>
                    <a:lstStyle/>
                    <a:p>
                      <a:r>
                        <a:rPr lang="en-US" sz="2400" b="1" dirty="0" smtClean="0">
                          <a:solidFill>
                            <a:schemeClr val="accent3"/>
                          </a:solidFill>
                          <a:effectLst>
                            <a:outerShdw blurRad="38100" dist="38100" dir="2700000" algn="tl">
                              <a:srgbClr val="000000">
                                <a:alpha val="43137"/>
                              </a:srgbClr>
                            </a:outerShdw>
                          </a:effectLst>
                          <a:latin typeface="Segoe UI" pitchFamily="34" charset="0"/>
                          <a:cs typeface="Segoe UI" pitchFamily="34" charset="0"/>
                        </a:rPr>
                        <a:t>I</a:t>
                      </a:r>
                      <a:r>
                        <a:rPr lang="en-US" sz="2400" dirty="0" smtClean="0">
                          <a:solidFill>
                            <a:schemeClr val="bg1"/>
                          </a:solidFill>
                          <a:latin typeface="Segoe UI" pitchFamily="34" charset="0"/>
                          <a:cs typeface="Segoe UI" pitchFamily="34" charset="0"/>
                        </a:rPr>
                        <a:t>nformation</a:t>
                      </a:r>
                      <a:r>
                        <a:rPr lang="en-US" sz="2400" baseline="0" dirty="0" smtClean="0">
                          <a:solidFill>
                            <a:schemeClr val="bg1"/>
                          </a:solidFill>
                          <a:latin typeface="Segoe UI" pitchFamily="34" charset="0"/>
                          <a:cs typeface="Segoe UI" pitchFamily="34" charset="0"/>
                        </a:rPr>
                        <a:t> Disclosure</a:t>
                      </a:r>
                      <a:endParaRPr lang="en-US" sz="2400" dirty="0" smtClean="0">
                        <a:solidFill>
                          <a:schemeClr val="bg1"/>
                        </a:solidFill>
                        <a:latin typeface="Segoe UI" pitchFamily="34" charset="0"/>
                        <a:cs typeface="Segoe UI" pitchFamily="34" charset="0"/>
                      </a:endParaRPr>
                    </a:p>
                  </a:txBody>
                  <a:tcPr/>
                </a:tc>
              </a:tr>
              <a:tr h="547200">
                <a:tc>
                  <a:txBody>
                    <a:bodyPr/>
                    <a:lstStyle/>
                    <a:p>
                      <a:r>
                        <a:rPr lang="en-US" sz="2400" dirty="0" smtClean="0">
                          <a:solidFill>
                            <a:schemeClr val="bg1"/>
                          </a:solidFill>
                          <a:latin typeface="Segoe UI" pitchFamily="34" charset="0"/>
                          <a:cs typeface="Segoe UI" pitchFamily="34" charset="0"/>
                        </a:rPr>
                        <a:t>Property</a:t>
                      </a:r>
                      <a:endParaRPr lang="en-US" sz="2400" dirty="0">
                        <a:solidFill>
                          <a:schemeClr val="bg1"/>
                        </a:solidFill>
                        <a:latin typeface="Segoe UI" pitchFamily="34" charset="0"/>
                        <a:cs typeface="Segoe UI" pitchFamily="34" charset="0"/>
                      </a:endParaRPr>
                    </a:p>
                  </a:txBody>
                  <a:tcPr/>
                </a:tc>
                <a:tc>
                  <a:txBody>
                    <a:bodyPr/>
                    <a:lstStyle/>
                    <a:p>
                      <a:r>
                        <a:rPr lang="en-US" sz="2400" dirty="0" smtClean="0">
                          <a:solidFill>
                            <a:schemeClr val="bg1"/>
                          </a:solidFill>
                          <a:latin typeface="Segoe UI" pitchFamily="34" charset="0"/>
                          <a:cs typeface="Segoe UI" pitchFamily="34" charset="0"/>
                        </a:rPr>
                        <a:t>Confidentiality</a:t>
                      </a:r>
                      <a:endParaRPr lang="en-US" sz="2400" dirty="0">
                        <a:solidFill>
                          <a:schemeClr val="bg1"/>
                        </a:solidFill>
                        <a:latin typeface="Segoe UI" pitchFamily="34" charset="0"/>
                        <a:cs typeface="Segoe UI" pitchFamily="34" charset="0"/>
                      </a:endParaRPr>
                    </a:p>
                  </a:txBody>
                  <a:tcPr/>
                </a:tc>
              </a:tr>
              <a:tr h="1025129">
                <a:tc>
                  <a:txBody>
                    <a:bodyPr/>
                    <a:lstStyle/>
                    <a:p>
                      <a:r>
                        <a:rPr lang="en-US" sz="2400" dirty="0" smtClean="0">
                          <a:solidFill>
                            <a:schemeClr val="bg1"/>
                          </a:solidFill>
                          <a:latin typeface="Segoe UI" pitchFamily="34" charset="0"/>
                          <a:cs typeface="Segoe UI" pitchFamily="34" charset="0"/>
                        </a:rPr>
                        <a:t>Definition</a:t>
                      </a: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latin typeface="Segoe UI" pitchFamily="34" charset="0"/>
                          <a:cs typeface="Segoe UI" pitchFamily="34" charset="0"/>
                        </a:rPr>
                        <a:t>Exposing information</a:t>
                      </a:r>
                      <a:r>
                        <a:rPr lang="en-US" sz="2400" baseline="0" dirty="0" smtClean="0">
                          <a:solidFill>
                            <a:schemeClr val="bg1"/>
                          </a:solidFill>
                          <a:latin typeface="Segoe UI" pitchFamily="34" charset="0"/>
                          <a:cs typeface="Segoe UI" pitchFamily="34" charset="0"/>
                        </a:rPr>
                        <a:t> to someone not authorized to see it</a:t>
                      </a:r>
                      <a:endParaRPr lang="en-US" sz="2400" dirty="0" smtClean="0">
                        <a:solidFill>
                          <a:schemeClr val="bg1"/>
                        </a:solidFill>
                        <a:latin typeface="Segoe UI" pitchFamily="34" charset="0"/>
                        <a:cs typeface="Segoe UI" pitchFamily="34" charset="0"/>
                      </a:endParaRPr>
                    </a:p>
                  </a:txBody>
                  <a:tcPr/>
                </a:tc>
              </a:tr>
              <a:tr h="1754045">
                <a:tc>
                  <a:txBody>
                    <a:bodyPr/>
                    <a:lstStyle/>
                    <a:p>
                      <a:r>
                        <a:rPr lang="en-US" sz="2400" dirty="0" smtClean="0">
                          <a:solidFill>
                            <a:schemeClr val="bg1"/>
                          </a:solidFill>
                          <a:latin typeface="Segoe UI" pitchFamily="34" charset="0"/>
                          <a:cs typeface="Segoe UI" pitchFamily="34" charset="0"/>
                        </a:rPr>
                        <a:t>Example</a:t>
                      </a:r>
                      <a:endParaRPr lang="en-US" sz="2400" dirty="0">
                        <a:solidFill>
                          <a:schemeClr val="bg1"/>
                        </a:solidFill>
                        <a:latin typeface="Segoe UI" pitchFamily="34" charset="0"/>
                        <a:cs typeface="Segoe UI" pitchFamily="34" charset="0"/>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latin typeface="Segoe UI" pitchFamily="34" charset="0"/>
                          <a:cs typeface="Segoe UI" pitchFamily="34" charset="0"/>
                        </a:rPr>
                        <a:t>Allowing</a:t>
                      </a:r>
                      <a:r>
                        <a:rPr lang="en-US" sz="2400" baseline="0" dirty="0" smtClean="0">
                          <a:solidFill>
                            <a:schemeClr val="bg1"/>
                          </a:solidFill>
                          <a:latin typeface="Segoe UI" pitchFamily="34" charset="0"/>
                          <a:cs typeface="Segoe UI" pitchFamily="34" charset="0"/>
                        </a:rPr>
                        <a:t> someone to read the Windows source code; publishing a list of customers to a Web site</a:t>
                      </a:r>
                      <a:endParaRPr lang="en-US" sz="2400" dirty="0" smtClean="0">
                        <a:solidFill>
                          <a:schemeClr val="bg1"/>
                        </a:solidFill>
                        <a:latin typeface="Segoe UI" pitchFamily="34" charset="0"/>
                        <a:cs typeface="Segoe UI" pitchFamily="34" charset="0"/>
                      </a:endParaRPr>
                    </a:p>
                    <a:p>
                      <a:endParaRPr lang="en-US" sz="2400" dirty="0">
                        <a:solidFill>
                          <a:schemeClr val="bg1"/>
                        </a:solidFill>
                        <a:latin typeface="Segoe UI" pitchFamily="34" charset="0"/>
                        <a:cs typeface="Segoe UI" pitchFamily="34" charset="0"/>
                      </a:endParaRPr>
                    </a:p>
                  </a:txBody>
                  <a:tcPr/>
                </a:tc>
              </a:tr>
            </a:tbl>
          </a:graphicData>
        </a:graphic>
      </p:graphicFrame>
    </p:spTree>
    <p:extLst>
      <p:ext uri="{BB962C8B-B14F-4D97-AF65-F5344CB8AC3E}">
        <p14:creationId xmlns:p14="http://schemas.microsoft.com/office/powerpoint/2010/main" val="585747990"/>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Threat: Denial of Service</a:t>
            </a:r>
            <a:endParaRPr lang="en-GB" dirty="0" smtClean="0"/>
          </a:p>
        </p:txBody>
      </p:sp>
      <p:sp>
        <p:nvSpPr>
          <p:cNvPr id="5" name="Rounded Rectangle 4"/>
          <p:cNvSpPr/>
          <p:nvPr/>
        </p:nvSpPr>
        <p:spPr>
          <a:xfrm>
            <a:off x="381000" y="1066800"/>
            <a:ext cx="8229600" cy="3713909"/>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453483221"/>
              </p:ext>
            </p:extLst>
          </p:nvPr>
        </p:nvGraphicFramePr>
        <p:xfrm>
          <a:off x="754116" y="1188641"/>
          <a:ext cx="6847491" cy="3291840"/>
        </p:xfrm>
        <a:graphic>
          <a:graphicData uri="http://schemas.openxmlformats.org/drawingml/2006/table">
            <a:tbl>
              <a:tblPr bandRow="1">
                <a:tableStyleId>{2D5ABB26-0587-4C30-8999-92F81FD0307C}</a:tableStyleId>
              </a:tblPr>
              <a:tblGrid>
                <a:gridCol w="1755273"/>
                <a:gridCol w="5092218"/>
              </a:tblGrid>
              <a:tr h="326354">
                <a:tc>
                  <a:txBody>
                    <a:bodyPr/>
                    <a:lstStyle/>
                    <a:p>
                      <a:r>
                        <a:rPr lang="en-US" sz="2400" dirty="0" smtClean="0">
                          <a:solidFill>
                            <a:schemeClr val="bg1"/>
                          </a:solidFill>
                          <a:latin typeface="Segoe UI" pitchFamily="34" charset="0"/>
                          <a:cs typeface="Segoe UI" pitchFamily="34" charset="0"/>
                        </a:rPr>
                        <a:t>Threat</a:t>
                      </a:r>
                      <a:endParaRPr lang="en-US" sz="2400" dirty="0">
                        <a:solidFill>
                          <a:schemeClr val="bg1"/>
                        </a:solidFill>
                        <a:latin typeface="Segoe UI" pitchFamily="34" charset="0"/>
                        <a:cs typeface="Segoe UI" pitchFamily="34" charset="0"/>
                      </a:endParaRPr>
                    </a:p>
                  </a:txBody>
                  <a:tcPr marT="91440" marB="91440"/>
                </a:tc>
                <a:tc>
                  <a:txBody>
                    <a:bodyPr/>
                    <a:lstStyle/>
                    <a:p>
                      <a:r>
                        <a:rPr lang="en-US" sz="2400" b="1" dirty="0" smtClean="0">
                          <a:solidFill>
                            <a:schemeClr val="accent3"/>
                          </a:solidFill>
                          <a:effectLst>
                            <a:outerShdw blurRad="38100" dist="38100" dir="2700000" algn="tl">
                              <a:srgbClr val="000000">
                                <a:alpha val="43137"/>
                              </a:srgbClr>
                            </a:outerShdw>
                          </a:effectLst>
                          <a:latin typeface="Segoe UI" pitchFamily="34" charset="0"/>
                          <a:cs typeface="Segoe UI" pitchFamily="34" charset="0"/>
                        </a:rPr>
                        <a:t>D</a:t>
                      </a:r>
                      <a:r>
                        <a:rPr lang="en-US" sz="2400" dirty="0" smtClean="0">
                          <a:solidFill>
                            <a:schemeClr val="bg1"/>
                          </a:solidFill>
                          <a:latin typeface="Segoe UI" pitchFamily="34" charset="0"/>
                          <a:cs typeface="Segoe UI" pitchFamily="34" charset="0"/>
                        </a:rPr>
                        <a:t>enial of Service</a:t>
                      </a:r>
                    </a:p>
                  </a:txBody>
                  <a:tcPr marT="91440" marB="91440"/>
                </a:tc>
              </a:tr>
              <a:tr h="0">
                <a:tc>
                  <a:txBody>
                    <a:bodyPr/>
                    <a:lstStyle/>
                    <a:p>
                      <a:r>
                        <a:rPr lang="en-US" sz="2400" dirty="0" smtClean="0">
                          <a:solidFill>
                            <a:schemeClr val="bg1"/>
                          </a:solidFill>
                          <a:latin typeface="Segoe UI" pitchFamily="34" charset="0"/>
                          <a:cs typeface="Segoe UI" pitchFamily="34" charset="0"/>
                        </a:rPr>
                        <a:t>Property</a:t>
                      </a:r>
                      <a:endParaRPr lang="en-US" sz="2400" dirty="0">
                        <a:solidFill>
                          <a:schemeClr val="bg1"/>
                        </a:solidFill>
                        <a:latin typeface="Segoe UI" pitchFamily="34" charset="0"/>
                        <a:cs typeface="Segoe UI" pitchFamily="34" charset="0"/>
                      </a:endParaRPr>
                    </a:p>
                  </a:txBody>
                  <a:tcPr marT="91440" marB="91440"/>
                </a:tc>
                <a:tc>
                  <a:txBody>
                    <a:bodyPr/>
                    <a:lstStyle/>
                    <a:p>
                      <a:r>
                        <a:rPr lang="en-US" sz="2400" dirty="0" smtClean="0">
                          <a:solidFill>
                            <a:schemeClr val="bg1"/>
                          </a:solidFill>
                          <a:latin typeface="Segoe UI" pitchFamily="34" charset="0"/>
                          <a:cs typeface="Segoe UI" pitchFamily="34" charset="0"/>
                        </a:rPr>
                        <a:t>Availability</a:t>
                      </a:r>
                      <a:endParaRPr lang="en-US" sz="2400" dirty="0">
                        <a:solidFill>
                          <a:schemeClr val="bg1"/>
                        </a:solidFill>
                        <a:latin typeface="Segoe UI" pitchFamily="34" charset="0"/>
                        <a:cs typeface="Segoe UI" pitchFamily="34" charset="0"/>
                      </a:endParaRPr>
                    </a:p>
                  </a:txBody>
                  <a:tcPr marT="91440" marB="91440"/>
                </a:tc>
              </a:tr>
              <a:tr h="0">
                <a:tc>
                  <a:txBody>
                    <a:bodyPr/>
                    <a:lstStyle/>
                    <a:p>
                      <a:r>
                        <a:rPr lang="en-US" sz="2400" dirty="0" smtClean="0">
                          <a:solidFill>
                            <a:schemeClr val="bg1"/>
                          </a:solidFill>
                          <a:latin typeface="Segoe UI" pitchFamily="34" charset="0"/>
                          <a:cs typeface="Segoe UI" pitchFamily="34" charset="0"/>
                        </a:rPr>
                        <a:t>Definition</a:t>
                      </a:r>
                    </a:p>
                  </a:txBody>
                  <a:tcPr marT="91440" marB="9144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latin typeface="Segoe UI" pitchFamily="34" charset="0"/>
                          <a:cs typeface="Segoe UI" pitchFamily="34" charset="0"/>
                        </a:rPr>
                        <a:t>Deny</a:t>
                      </a:r>
                      <a:r>
                        <a:rPr lang="en-US" sz="2400" baseline="0" dirty="0" smtClean="0">
                          <a:solidFill>
                            <a:schemeClr val="bg1"/>
                          </a:solidFill>
                          <a:latin typeface="Segoe UI" pitchFamily="34" charset="0"/>
                          <a:cs typeface="Segoe UI" pitchFamily="34" charset="0"/>
                        </a:rPr>
                        <a:t> or degrade service to users</a:t>
                      </a:r>
                      <a:endParaRPr lang="en-US" sz="2400" dirty="0" smtClean="0">
                        <a:solidFill>
                          <a:schemeClr val="bg1"/>
                        </a:solidFill>
                        <a:latin typeface="Segoe UI" pitchFamily="34" charset="0"/>
                        <a:cs typeface="Segoe UI" pitchFamily="34" charset="0"/>
                      </a:endParaRPr>
                    </a:p>
                  </a:txBody>
                  <a:tcPr marT="91440" marB="91440"/>
                </a:tc>
              </a:tr>
              <a:tr h="1623144">
                <a:tc>
                  <a:txBody>
                    <a:bodyPr/>
                    <a:lstStyle/>
                    <a:p>
                      <a:r>
                        <a:rPr lang="en-US" sz="2400" dirty="0" smtClean="0">
                          <a:solidFill>
                            <a:schemeClr val="bg1"/>
                          </a:solidFill>
                          <a:latin typeface="Segoe UI" pitchFamily="34" charset="0"/>
                          <a:cs typeface="Segoe UI" pitchFamily="34" charset="0"/>
                        </a:rPr>
                        <a:t>Example</a:t>
                      </a:r>
                      <a:endParaRPr lang="en-US" sz="2400" dirty="0">
                        <a:solidFill>
                          <a:schemeClr val="bg1"/>
                        </a:solidFill>
                        <a:latin typeface="Segoe UI" pitchFamily="34" charset="0"/>
                        <a:cs typeface="Segoe UI" pitchFamily="34" charset="0"/>
                      </a:endParaRPr>
                    </a:p>
                  </a:txBody>
                  <a:tcPr marT="91440" marB="9144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latin typeface="Segoe UI" pitchFamily="34" charset="0"/>
                          <a:cs typeface="Segoe UI" pitchFamily="34" charset="0"/>
                        </a:rPr>
                        <a:t>Crashing Windows or a Web site, sending a packet and absorbing seconds of CPU time, or routing packets into a black hole</a:t>
                      </a:r>
                      <a:endParaRPr lang="en-US" sz="2400" dirty="0">
                        <a:solidFill>
                          <a:schemeClr val="bg1"/>
                        </a:solidFill>
                        <a:latin typeface="Segoe UI" pitchFamily="34" charset="0"/>
                        <a:cs typeface="Segoe UI" pitchFamily="34" charset="0"/>
                      </a:endParaRPr>
                    </a:p>
                  </a:txBody>
                  <a:tcPr marT="91440" marB="91440"/>
                </a:tc>
              </a:tr>
            </a:tbl>
          </a:graphicData>
        </a:graphic>
      </p:graphicFrame>
    </p:spTree>
    <p:extLst>
      <p:ext uri="{BB962C8B-B14F-4D97-AF65-F5344CB8AC3E}">
        <p14:creationId xmlns:p14="http://schemas.microsoft.com/office/powerpoint/2010/main" val="4287009956"/>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Threat: Elevation of Privilege</a:t>
            </a:r>
            <a:endParaRPr lang="en-GB" dirty="0" smtClean="0"/>
          </a:p>
        </p:txBody>
      </p:sp>
      <p:sp>
        <p:nvSpPr>
          <p:cNvPr id="5" name="Rounded Rectangle 4"/>
          <p:cNvSpPr/>
          <p:nvPr/>
        </p:nvSpPr>
        <p:spPr>
          <a:xfrm>
            <a:off x="381000" y="1066800"/>
            <a:ext cx="8229600" cy="4093919"/>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240943815"/>
              </p:ext>
            </p:extLst>
          </p:nvPr>
        </p:nvGraphicFramePr>
        <p:xfrm>
          <a:off x="754116" y="1188640"/>
          <a:ext cx="6847491" cy="3657600"/>
        </p:xfrm>
        <a:graphic>
          <a:graphicData uri="http://schemas.openxmlformats.org/drawingml/2006/table">
            <a:tbl>
              <a:tblPr bandRow="1">
                <a:tableStyleId>{2D5ABB26-0587-4C30-8999-92F81FD0307C}</a:tableStyleId>
              </a:tblPr>
              <a:tblGrid>
                <a:gridCol w="1755273"/>
                <a:gridCol w="5092218"/>
              </a:tblGrid>
              <a:tr h="350105">
                <a:tc>
                  <a:txBody>
                    <a:bodyPr/>
                    <a:lstStyle/>
                    <a:p>
                      <a:r>
                        <a:rPr lang="en-US" sz="2400" dirty="0" smtClean="0">
                          <a:solidFill>
                            <a:schemeClr val="bg1"/>
                          </a:solidFill>
                          <a:latin typeface="Segoe UI" pitchFamily="34" charset="0"/>
                          <a:cs typeface="Segoe UI" pitchFamily="34" charset="0"/>
                        </a:rPr>
                        <a:t>Threat</a:t>
                      </a:r>
                      <a:endParaRPr lang="en-US" sz="2400" dirty="0">
                        <a:solidFill>
                          <a:schemeClr val="bg1"/>
                        </a:solidFill>
                        <a:latin typeface="Segoe UI" pitchFamily="34" charset="0"/>
                        <a:cs typeface="Segoe UI" pitchFamily="34" charset="0"/>
                      </a:endParaRPr>
                    </a:p>
                  </a:txBody>
                  <a:tcPr marT="91440" marB="91440"/>
                </a:tc>
                <a:tc>
                  <a:txBody>
                    <a:bodyPr/>
                    <a:lstStyle/>
                    <a:p>
                      <a:r>
                        <a:rPr lang="en-US" sz="2400" b="1" dirty="0" smtClean="0">
                          <a:solidFill>
                            <a:schemeClr val="accent3"/>
                          </a:solidFill>
                          <a:effectLst>
                            <a:outerShdw blurRad="38100" dist="38100" dir="2700000" algn="tl">
                              <a:srgbClr val="000000">
                                <a:alpha val="43137"/>
                              </a:srgbClr>
                            </a:outerShdw>
                          </a:effectLst>
                          <a:latin typeface="Segoe UI" pitchFamily="34" charset="0"/>
                          <a:cs typeface="Segoe UI" pitchFamily="34" charset="0"/>
                        </a:rPr>
                        <a:t>E</a:t>
                      </a:r>
                      <a:r>
                        <a:rPr lang="en-US" sz="2400" dirty="0" smtClean="0">
                          <a:solidFill>
                            <a:schemeClr val="bg1"/>
                          </a:solidFill>
                          <a:latin typeface="Segoe UI" pitchFamily="34" charset="0"/>
                          <a:cs typeface="Segoe UI" pitchFamily="34" charset="0"/>
                        </a:rPr>
                        <a:t>levation of Privilege (EoP)</a:t>
                      </a:r>
                    </a:p>
                  </a:txBody>
                  <a:tcPr marT="91440" marB="91440"/>
                </a:tc>
              </a:tr>
              <a:tr h="284791">
                <a:tc>
                  <a:txBody>
                    <a:bodyPr/>
                    <a:lstStyle/>
                    <a:p>
                      <a:r>
                        <a:rPr lang="en-US" sz="2400" dirty="0" smtClean="0">
                          <a:solidFill>
                            <a:schemeClr val="bg1"/>
                          </a:solidFill>
                          <a:latin typeface="Segoe UI" pitchFamily="34" charset="0"/>
                          <a:cs typeface="Segoe UI" pitchFamily="34" charset="0"/>
                        </a:rPr>
                        <a:t>Property</a:t>
                      </a:r>
                      <a:endParaRPr lang="en-US" sz="2400" dirty="0">
                        <a:solidFill>
                          <a:schemeClr val="bg1"/>
                        </a:solidFill>
                        <a:latin typeface="Segoe UI" pitchFamily="34" charset="0"/>
                        <a:cs typeface="Segoe UI" pitchFamily="34" charset="0"/>
                      </a:endParaRPr>
                    </a:p>
                  </a:txBody>
                  <a:tcPr marT="91440" marB="91440"/>
                </a:tc>
                <a:tc>
                  <a:txBody>
                    <a:bodyPr/>
                    <a:lstStyle/>
                    <a:p>
                      <a:r>
                        <a:rPr lang="en-US" sz="2400" dirty="0" smtClean="0">
                          <a:solidFill>
                            <a:schemeClr val="bg1"/>
                          </a:solidFill>
                          <a:latin typeface="Segoe UI" pitchFamily="34" charset="0"/>
                          <a:cs typeface="Segoe UI" pitchFamily="34" charset="0"/>
                        </a:rPr>
                        <a:t>Authorization</a:t>
                      </a:r>
                      <a:endParaRPr lang="en-US" sz="2400" dirty="0">
                        <a:solidFill>
                          <a:schemeClr val="bg1"/>
                        </a:solidFill>
                        <a:latin typeface="Segoe UI" pitchFamily="34" charset="0"/>
                        <a:cs typeface="Segoe UI" pitchFamily="34" charset="0"/>
                      </a:endParaRPr>
                    </a:p>
                  </a:txBody>
                  <a:tcPr marT="91440" marB="91440"/>
                </a:tc>
              </a:tr>
              <a:tr h="765741">
                <a:tc>
                  <a:txBody>
                    <a:bodyPr/>
                    <a:lstStyle/>
                    <a:p>
                      <a:r>
                        <a:rPr lang="en-US" sz="2400" dirty="0" smtClean="0">
                          <a:solidFill>
                            <a:schemeClr val="bg1"/>
                          </a:solidFill>
                          <a:latin typeface="Segoe UI" pitchFamily="34" charset="0"/>
                          <a:cs typeface="Segoe UI" pitchFamily="34" charset="0"/>
                        </a:rPr>
                        <a:t>Definition</a:t>
                      </a:r>
                    </a:p>
                  </a:txBody>
                  <a:tcPr marT="91440" marB="9144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latin typeface="Segoe UI" pitchFamily="34" charset="0"/>
                          <a:cs typeface="Segoe UI" pitchFamily="34" charset="0"/>
                        </a:rPr>
                        <a:t>Gain capabilities</a:t>
                      </a:r>
                      <a:r>
                        <a:rPr lang="en-US" sz="2400" baseline="0" dirty="0" smtClean="0">
                          <a:solidFill>
                            <a:schemeClr val="bg1"/>
                          </a:solidFill>
                          <a:latin typeface="Segoe UI" pitchFamily="34" charset="0"/>
                          <a:cs typeface="Segoe UI" pitchFamily="34" charset="0"/>
                        </a:rPr>
                        <a:t> without proper authorization</a:t>
                      </a:r>
                      <a:endParaRPr lang="en-US" sz="2400" dirty="0" smtClean="0">
                        <a:solidFill>
                          <a:schemeClr val="bg1"/>
                        </a:solidFill>
                        <a:latin typeface="Segoe UI" pitchFamily="34" charset="0"/>
                        <a:cs typeface="Segoe UI" pitchFamily="34" charset="0"/>
                      </a:endParaRPr>
                    </a:p>
                  </a:txBody>
                  <a:tcPr marT="91440" marB="91440"/>
                </a:tc>
              </a:tr>
              <a:tr h="1623144">
                <a:tc>
                  <a:txBody>
                    <a:bodyPr/>
                    <a:lstStyle/>
                    <a:p>
                      <a:r>
                        <a:rPr lang="en-US" sz="2400" dirty="0" smtClean="0">
                          <a:solidFill>
                            <a:schemeClr val="bg1"/>
                          </a:solidFill>
                          <a:latin typeface="Segoe UI" pitchFamily="34" charset="0"/>
                          <a:cs typeface="Segoe UI" pitchFamily="34" charset="0"/>
                        </a:rPr>
                        <a:t>Example</a:t>
                      </a:r>
                      <a:endParaRPr lang="en-US" sz="2400" dirty="0">
                        <a:solidFill>
                          <a:schemeClr val="bg1"/>
                        </a:solidFill>
                        <a:latin typeface="Segoe UI" pitchFamily="34" charset="0"/>
                        <a:cs typeface="Segoe UI" pitchFamily="34" charset="0"/>
                      </a:endParaRPr>
                    </a:p>
                  </a:txBody>
                  <a:tcPr marT="91440" marB="91440"/>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400" kern="1200" dirty="0" smtClean="0">
                          <a:solidFill>
                            <a:schemeClr val="bg1"/>
                          </a:solidFill>
                          <a:latin typeface="Segoe UI" pitchFamily="34" charset="0"/>
                          <a:ea typeface="+mn-ea"/>
                          <a:cs typeface="Segoe UI" pitchFamily="34" charset="0"/>
                        </a:rPr>
                        <a:t>Allowing a remote Internet user to run commands is the classic example, but going from a “Limited User” to “Admin” is also EoP</a:t>
                      </a:r>
                      <a:endParaRPr lang="en-US" sz="2400" dirty="0">
                        <a:solidFill>
                          <a:schemeClr val="bg1"/>
                        </a:solidFill>
                        <a:latin typeface="Segoe UI" pitchFamily="34" charset="0"/>
                        <a:cs typeface="Segoe UI" pitchFamily="34" charset="0"/>
                      </a:endParaRPr>
                    </a:p>
                  </a:txBody>
                  <a:tcPr marT="91440" marB="91440"/>
                </a:tc>
              </a:tr>
            </a:tbl>
          </a:graphicData>
        </a:graphic>
      </p:graphicFrame>
    </p:spTree>
    <p:extLst>
      <p:ext uri="{BB962C8B-B14F-4D97-AF65-F5344CB8AC3E}">
        <p14:creationId xmlns:p14="http://schemas.microsoft.com/office/powerpoint/2010/main" val="564604159"/>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Different Threats Affect Each Element Type</a:t>
            </a:r>
            <a:endParaRPr lang="en-GB" dirty="0" smtClean="0"/>
          </a:p>
        </p:txBody>
      </p:sp>
      <p:sp>
        <p:nvSpPr>
          <p:cNvPr id="7" name="Rounded Rectangle 6"/>
          <p:cNvSpPr/>
          <p:nvPr/>
        </p:nvSpPr>
        <p:spPr>
          <a:xfrm>
            <a:off x="304800" y="1066800"/>
            <a:ext cx="8229600" cy="4948943"/>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pSp>
        <p:nvGrpSpPr>
          <p:cNvPr id="8" name="Group 7"/>
          <p:cNvGrpSpPr/>
          <p:nvPr/>
        </p:nvGrpSpPr>
        <p:grpSpPr>
          <a:xfrm>
            <a:off x="821138" y="1068956"/>
            <a:ext cx="7376666" cy="5071410"/>
            <a:chOff x="381000" y="1169988"/>
            <a:chExt cx="8152904" cy="5605069"/>
          </a:xfrm>
        </p:grpSpPr>
        <p:grpSp>
          <p:nvGrpSpPr>
            <p:cNvPr id="9" name="Group 25"/>
            <p:cNvGrpSpPr>
              <a:grpSpLocks/>
            </p:cNvGrpSpPr>
            <p:nvPr/>
          </p:nvGrpSpPr>
          <p:grpSpPr bwMode="auto">
            <a:xfrm>
              <a:off x="381000" y="1873250"/>
              <a:ext cx="1262062" cy="913865"/>
              <a:chOff x="213" y="687"/>
              <a:chExt cx="860" cy="738"/>
            </a:xfrm>
          </p:grpSpPr>
          <p:sp>
            <p:nvSpPr>
              <p:cNvPr id="49" name="Rectangle 4"/>
              <p:cNvSpPr>
                <a:spLocks noChangeArrowheads="1"/>
              </p:cNvSpPr>
              <p:nvPr/>
            </p:nvSpPr>
            <p:spPr bwMode="auto">
              <a:xfrm>
                <a:off x="351" y="687"/>
                <a:ext cx="722" cy="405"/>
              </a:xfrm>
              <a:prstGeom prst="rect">
                <a:avLst/>
              </a:prstGeom>
              <a:noFill/>
              <a:ln w="15875" algn="ctr">
                <a:solidFill>
                  <a:schemeClr val="accent6"/>
                </a:solidFill>
                <a:miter lim="800000"/>
                <a:headEnd/>
                <a:tailEnd type="none" w="lg" len="lg"/>
              </a:ln>
            </p:spPr>
            <p:txBody>
              <a:bodyPr vert="horz" wrap="none" lIns="91440" tIns="45720" rIns="91440" bIns="45720" numCol="1" anchor="ctr" anchorCtr="0" compatLnSpc="1">
                <a:prstTxWarp prst="textNoShape">
                  <a:avLst/>
                </a:prstTxWarp>
              </a:bodyPr>
              <a:lstStyle/>
              <a:p>
                <a:endParaRPr lang="en-US" dirty="0">
                  <a:latin typeface="+mn-lt"/>
                </a:endParaRPr>
              </a:p>
            </p:txBody>
          </p:sp>
          <p:sp>
            <p:nvSpPr>
              <p:cNvPr id="50" name="Text Box 13"/>
              <p:cNvSpPr txBox="1">
                <a:spLocks noChangeArrowheads="1"/>
              </p:cNvSpPr>
              <p:nvPr/>
            </p:nvSpPr>
            <p:spPr bwMode="auto">
              <a:xfrm>
                <a:off x="213" y="1095"/>
                <a:ext cx="139" cy="330"/>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endParaRPr lang="en-US" dirty="0">
                  <a:latin typeface="+mn-lt"/>
                </a:endParaRPr>
              </a:p>
            </p:txBody>
          </p:sp>
        </p:grpSp>
        <p:sp>
          <p:nvSpPr>
            <p:cNvPr id="10" name="Oval 5"/>
            <p:cNvSpPr>
              <a:spLocks noChangeArrowheads="1"/>
            </p:cNvSpPr>
            <p:nvPr/>
          </p:nvSpPr>
          <p:spPr bwMode="auto">
            <a:xfrm>
              <a:off x="633413" y="3160713"/>
              <a:ext cx="890587" cy="877887"/>
            </a:xfrm>
            <a:prstGeom prst="ellipse">
              <a:avLst/>
            </a:prstGeom>
            <a:noFill/>
            <a:ln w="15875" algn="ctr">
              <a:solidFill>
                <a:schemeClr val="accent6"/>
              </a:solidFill>
              <a:round/>
              <a:headEnd/>
              <a:tailEnd type="none" w="lg" len="lg"/>
            </a:ln>
          </p:spPr>
          <p:txBody>
            <a:bodyPr vert="horz" wrap="none" lIns="91440" tIns="45720" rIns="91440" bIns="45720" numCol="1" anchor="ctr" anchorCtr="0" compatLnSpc="1">
              <a:prstTxWarp prst="textNoShape">
                <a:avLst/>
              </a:prstTxWarp>
            </a:bodyPr>
            <a:lstStyle/>
            <a:p>
              <a:endParaRPr lang="en-US" dirty="0">
                <a:latin typeface="+mn-lt"/>
              </a:endParaRPr>
            </a:p>
          </p:txBody>
        </p:sp>
        <p:sp>
          <p:nvSpPr>
            <p:cNvPr id="11" name="Text Box 14"/>
            <p:cNvSpPr txBox="1">
              <a:spLocks noChangeArrowheads="1"/>
            </p:cNvSpPr>
            <p:nvPr/>
          </p:nvSpPr>
          <p:spPr bwMode="auto">
            <a:xfrm>
              <a:off x="455613" y="4122906"/>
              <a:ext cx="1040759" cy="408196"/>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r>
                <a:rPr lang="en-US" dirty="0">
                  <a:solidFill>
                    <a:schemeClr val="bg1"/>
                  </a:solidFill>
                  <a:latin typeface="+mn-lt"/>
                </a:rPr>
                <a:t>Process</a:t>
              </a:r>
            </a:p>
          </p:txBody>
        </p:sp>
        <p:grpSp>
          <p:nvGrpSpPr>
            <p:cNvPr id="12" name="Group 23"/>
            <p:cNvGrpSpPr>
              <a:grpSpLocks/>
            </p:cNvGrpSpPr>
            <p:nvPr/>
          </p:nvGrpSpPr>
          <p:grpSpPr bwMode="auto">
            <a:xfrm>
              <a:off x="412752" y="4837113"/>
              <a:ext cx="1377950" cy="985837"/>
              <a:chOff x="360" y="2789"/>
              <a:chExt cx="868" cy="621"/>
            </a:xfrm>
          </p:grpSpPr>
          <p:grpSp>
            <p:nvGrpSpPr>
              <p:cNvPr id="45" name="Group 6"/>
              <p:cNvGrpSpPr>
                <a:grpSpLocks/>
              </p:cNvGrpSpPr>
              <p:nvPr/>
            </p:nvGrpSpPr>
            <p:grpSpPr bwMode="auto">
              <a:xfrm>
                <a:off x="430" y="2789"/>
                <a:ext cx="704" cy="293"/>
                <a:chOff x="411" y="3170"/>
                <a:chExt cx="704" cy="293"/>
              </a:xfrm>
            </p:grpSpPr>
            <p:sp>
              <p:nvSpPr>
                <p:cNvPr id="47" name="Line 7"/>
                <p:cNvSpPr>
                  <a:spLocks noChangeShapeType="1"/>
                </p:cNvSpPr>
                <p:nvPr/>
              </p:nvSpPr>
              <p:spPr bwMode="auto">
                <a:xfrm>
                  <a:off x="411" y="3170"/>
                  <a:ext cx="703" cy="0"/>
                </a:xfrm>
                <a:prstGeom prst="line">
                  <a:avLst/>
                </a:prstGeom>
                <a:noFill/>
                <a:ln w="15875">
                  <a:solidFill>
                    <a:schemeClr val="accent6"/>
                  </a:solidFill>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48" name="Line 8"/>
                <p:cNvSpPr>
                  <a:spLocks noChangeShapeType="1"/>
                </p:cNvSpPr>
                <p:nvPr/>
              </p:nvSpPr>
              <p:spPr bwMode="auto">
                <a:xfrm>
                  <a:off x="412" y="3463"/>
                  <a:ext cx="703" cy="0"/>
                </a:xfrm>
                <a:prstGeom prst="line">
                  <a:avLst/>
                </a:prstGeom>
                <a:noFill/>
                <a:ln w="15875">
                  <a:solidFill>
                    <a:schemeClr val="accent6"/>
                  </a:solidFill>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grpSp>
          <p:sp>
            <p:nvSpPr>
              <p:cNvPr id="46" name="Text Box 16"/>
              <p:cNvSpPr txBox="1">
                <a:spLocks noChangeArrowheads="1"/>
              </p:cNvSpPr>
              <p:nvPr/>
            </p:nvSpPr>
            <p:spPr bwMode="auto">
              <a:xfrm>
                <a:off x="360" y="3153"/>
                <a:ext cx="868" cy="257"/>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r>
                  <a:rPr lang="en-US" dirty="0">
                    <a:solidFill>
                      <a:schemeClr val="bg1"/>
                    </a:solidFill>
                    <a:latin typeface="+mn-lt"/>
                  </a:rPr>
                  <a:t>Data Store</a:t>
                </a:r>
              </a:p>
            </p:txBody>
          </p:sp>
        </p:grpSp>
        <p:grpSp>
          <p:nvGrpSpPr>
            <p:cNvPr id="13" name="Group 22"/>
            <p:cNvGrpSpPr>
              <a:grpSpLocks/>
            </p:cNvGrpSpPr>
            <p:nvPr/>
          </p:nvGrpSpPr>
          <p:grpSpPr bwMode="auto">
            <a:xfrm>
              <a:off x="685799" y="6019800"/>
              <a:ext cx="1393825" cy="755257"/>
              <a:chOff x="349" y="3528"/>
              <a:chExt cx="987" cy="618"/>
            </a:xfrm>
          </p:grpSpPr>
          <p:cxnSp>
            <p:nvCxnSpPr>
              <p:cNvPr id="43" name="AutoShape 9"/>
              <p:cNvCxnSpPr>
                <a:cxnSpLocks noChangeShapeType="1"/>
              </p:cNvCxnSpPr>
              <p:nvPr/>
            </p:nvCxnSpPr>
            <p:spPr bwMode="auto">
              <a:xfrm flipV="1">
                <a:off x="349" y="3528"/>
                <a:ext cx="987" cy="487"/>
              </a:xfrm>
              <a:prstGeom prst="curvedConnector3">
                <a:avLst>
                  <a:gd name="adj1" fmla="val -8106"/>
                </a:avLst>
              </a:prstGeom>
              <a:noFill/>
              <a:ln w="15875">
                <a:solidFill>
                  <a:schemeClr val="accent6"/>
                </a:solidFill>
                <a:round/>
                <a:headEnd/>
                <a:tailEnd type="triangle" w="lg" len="lg"/>
              </a:ln>
            </p:spPr>
          </p:cxnSp>
          <p:sp>
            <p:nvSpPr>
              <p:cNvPr id="44" name="Text Box 17"/>
              <p:cNvSpPr txBox="1">
                <a:spLocks noChangeArrowheads="1"/>
              </p:cNvSpPr>
              <p:nvPr/>
            </p:nvSpPr>
            <p:spPr bwMode="auto">
              <a:xfrm>
                <a:off x="604" y="3812"/>
                <a:ext cx="145" cy="334"/>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endParaRPr lang="en-US" dirty="0">
                  <a:latin typeface="+mn-lt"/>
                </a:endParaRPr>
              </a:p>
            </p:txBody>
          </p:sp>
        </p:grpSp>
        <p:sp>
          <p:nvSpPr>
            <p:cNvPr id="14" name="Line 19"/>
            <p:cNvSpPr>
              <a:spLocks noChangeShapeType="1"/>
            </p:cNvSpPr>
            <p:nvPr/>
          </p:nvSpPr>
          <p:spPr bwMode="auto">
            <a:xfrm>
              <a:off x="395288" y="5867400"/>
              <a:ext cx="7877175" cy="0"/>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15" name="Line 20"/>
            <p:cNvSpPr>
              <a:spLocks noChangeShapeType="1"/>
            </p:cNvSpPr>
            <p:nvPr/>
          </p:nvSpPr>
          <p:spPr bwMode="auto">
            <a:xfrm>
              <a:off x="395288" y="4573588"/>
              <a:ext cx="7877175" cy="0"/>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16" name="Line 21"/>
            <p:cNvSpPr>
              <a:spLocks noChangeShapeType="1"/>
            </p:cNvSpPr>
            <p:nvPr/>
          </p:nvSpPr>
          <p:spPr bwMode="auto">
            <a:xfrm>
              <a:off x="395288" y="2981325"/>
              <a:ext cx="7877175" cy="0"/>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17" name="Line 27"/>
            <p:cNvSpPr>
              <a:spLocks noChangeShapeType="1"/>
            </p:cNvSpPr>
            <p:nvPr/>
          </p:nvSpPr>
          <p:spPr bwMode="auto">
            <a:xfrm>
              <a:off x="395288" y="1736725"/>
              <a:ext cx="7877175" cy="0"/>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18" name="Line 28"/>
            <p:cNvSpPr>
              <a:spLocks noChangeShapeType="1"/>
            </p:cNvSpPr>
            <p:nvPr/>
          </p:nvSpPr>
          <p:spPr bwMode="auto">
            <a:xfrm flipV="1">
              <a:off x="3097213" y="1169988"/>
              <a:ext cx="12700" cy="542607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19" name="Text Box 29"/>
            <p:cNvSpPr txBox="1">
              <a:spLocks noChangeArrowheads="1"/>
            </p:cNvSpPr>
            <p:nvPr/>
          </p:nvSpPr>
          <p:spPr bwMode="auto">
            <a:xfrm>
              <a:off x="3233738" y="1264988"/>
              <a:ext cx="5157729" cy="272131"/>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r>
                <a:rPr lang="en-US" b="1" dirty="0" smtClean="0">
                  <a:solidFill>
                    <a:schemeClr val="bg1"/>
                  </a:solidFill>
                  <a:effectLst>
                    <a:outerShdw blurRad="38100" dist="38100" dir="2700000" algn="tl">
                      <a:srgbClr val="000000">
                        <a:alpha val="43137"/>
                      </a:srgbClr>
                    </a:outerShdw>
                  </a:effectLst>
                  <a:latin typeface="+mn-lt"/>
                </a:rPr>
                <a:t>  </a:t>
              </a:r>
              <a:r>
                <a:rPr lang="en-US" b="1" dirty="0" smtClean="0">
                  <a:solidFill>
                    <a:schemeClr val="accent3"/>
                  </a:solidFill>
                  <a:effectLst>
                    <a:outerShdw blurRad="38100" dist="38100" dir="2700000" algn="tl">
                      <a:srgbClr val="000000">
                        <a:alpha val="43137"/>
                      </a:srgbClr>
                    </a:outerShdw>
                  </a:effectLst>
                  <a:latin typeface="+mn-lt"/>
                </a:rPr>
                <a:t>S</a:t>
              </a:r>
              <a:r>
                <a:rPr lang="en-US" b="1" dirty="0">
                  <a:solidFill>
                    <a:schemeClr val="accent3"/>
                  </a:solidFill>
                  <a:effectLst>
                    <a:outerShdw blurRad="38100" dist="38100" dir="2700000" algn="tl">
                      <a:srgbClr val="000000">
                        <a:alpha val="43137"/>
                      </a:srgbClr>
                    </a:outerShdw>
                  </a:effectLst>
                  <a:latin typeface="+mn-lt"/>
                </a:rPr>
                <a:t>	</a:t>
              </a:r>
              <a:r>
                <a:rPr lang="en-US" b="1" dirty="0" smtClean="0">
                  <a:solidFill>
                    <a:schemeClr val="accent3"/>
                  </a:solidFill>
                  <a:effectLst>
                    <a:outerShdw blurRad="38100" dist="38100" dir="2700000" algn="tl">
                      <a:srgbClr val="000000">
                        <a:alpha val="43137"/>
                      </a:srgbClr>
                    </a:outerShdw>
                  </a:effectLst>
                  <a:latin typeface="+mn-lt"/>
                </a:rPr>
                <a:t>T                      R</a:t>
              </a:r>
              <a:r>
                <a:rPr lang="en-US" b="1" dirty="0">
                  <a:solidFill>
                    <a:schemeClr val="accent3"/>
                  </a:solidFill>
                  <a:effectLst>
                    <a:outerShdw blurRad="38100" dist="38100" dir="2700000" algn="tl">
                      <a:srgbClr val="000000">
                        <a:alpha val="43137"/>
                      </a:srgbClr>
                    </a:outerShdw>
                  </a:effectLst>
                  <a:latin typeface="+mn-lt"/>
                </a:rPr>
                <a:t> </a:t>
              </a:r>
              <a:r>
                <a:rPr lang="en-US" b="1" dirty="0" smtClean="0">
                  <a:solidFill>
                    <a:schemeClr val="accent3"/>
                  </a:solidFill>
                  <a:effectLst>
                    <a:outerShdw blurRad="38100" dist="38100" dir="2700000" algn="tl">
                      <a:srgbClr val="000000">
                        <a:alpha val="43137"/>
                      </a:srgbClr>
                    </a:outerShdw>
                  </a:effectLst>
                  <a:latin typeface="+mn-lt"/>
                </a:rPr>
                <a:t>         </a:t>
              </a:r>
              <a:r>
                <a:rPr lang="en-US" b="1" dirty="0">
                  <a:solidFill>
                    <a:schemeClr val="accent3"/>
                  </a:solidFill>
                  <a:effectLst>
                    <a:outerShdw blurRad="38100" dist="38100" dir="2700000" algn="tl">
                      <a:srgbClr val="000000">
                        <a:alpha val="43137"/>
                      </a:srgbClr>
                    </a:outerShdw>
                  </a:effectLst>
                  <a:latin typeface="+mn-lt"/>
                </a:rPr>
                <a:t> </a:t>
              </a:r>
              <a:r>
                <a:rPr lang="en-US" b="1" dirty="0" smtClean="0">
                  <a:solidFill>
                    <a:schemeClr val="accent3"/>
                  </a:solidFill>
                  <a:effectLst>
                    <a:outerShdw blurRad="38100" dist="38100" dir="2700000" algn="tl">
                      <a:srgbClr val="000000">
                        <a:alpha val="43137"/>
                      </a:srgbClr>
                    </a:outerShdw>
                  </a:effectLst>
                  <a:latin typeface="+mn-lt"/>
                </a:rPr>
                <a:t>           I  </a:t>
              </a:r>
              <a:r>
                <a:rPr lang="en-US" b="1" dirty="0">
                  <a:solidFill>
                    <a:schemeClr val="accent3"/>
                  </a:solidFill>
                  <a:effectLst>
                    <a:outerShdw blurRad="38100" dist="38100" dir="2700000" algn="tl">
                      <a:srgbClr val="000000">
                        <a:alpha val="43137"/>
                      </a:srgbClr>
                    </a:outerShdw>
                  </a:effectLst>
                  <a:latin typeface="+mn-lt"/>
                </a:rPr>
                <a:t> </a:t>
              </a:r>
              <a:r>
                <a:rPr lang="en-US" b="1" dirty="0" smtClean="0">
                  <a:solidFill>
                    <a:schemeClr val="accent3"/>
                  </a:solidFill>
                  <a:effectLst>
                    <a:outerShdw blurRad="38100" dist="38100" dir="2700000" algn="tl">
                      <a:srgbClr val="000000">
                        <a:alpha val="43137"/>
                      </a:srgbClr>
                    </a:outerShdw>
                  </a:effectLst>
                  <a:latin typeface="+mn-lt"/>
                </a:rPr>
                <a:t>       </a:t>
              </a:r>
              <a:r>
                <a:rPr lang="en-US" b="1" dirty="0">
                  <a:solidFill>
                    <a:schemeClr val="accent3"/>
                  </a:solidFill>
                  <a:effectLst>
                    <a:outerShdw blurRad="38100" dist="38100" dir="2700000" algn="tl">
                      <a:srgbClr val="000000">
                        <a:alpha val="43137"/>
                      </a:srgbClr>
                    </a:outerShdw>
                  </a:effectLst>
                  <a:latin typeface="+mn-lt"/>
                </a:rPr>
                <a:t> </a:t>
              </a:r>
              <a:r>
                <a:rPr lang="en-US" b="1" dirty="0" smtClean="0">
                  <a:solidFill>
                    <a:schemeClr val="accent3"/>
                  </a:solidFill>
                  <a:effectLst>
                    <a:outerShdw blurRad="38100" dist="38100" dir="2700000" algn="tl">
                      <a:srgbClr val="000000">
                        <a:alpha val="43137"/>
                      </a:srgbClr>
                    </a:outerShdw>
                  </a:effectLst>
                  <a:latin typeface="+mn-lt"/>
                </a:rPr>
                <a:t>           D                    E</a:t>
              </a:r>
              <a:endParaRPr lang="en-US" b="1" dirty="0">
                <a:solidFill>
                  <a:schemeClr val="accent3"/>
                </a:solidFill>
                <a:effectLst>
                  <a:outerShdw blurRad="38100" dist="38100" dir="2700000" algn="tl">
                    <a:srgbClr val="000000">
                      <a:alpha val="43137"/>
                    </a:srgbClr>
                  </a:outerShdw>
                </a:effectLst>
                <a:latin typeface="+mn-lt"/>
              </a:endParaRPr>
            </a:p>
          </p:txBody>
        </p:sp>
        <p:sp>
          <p:nvSpPr>
            <p:cNvPr id="20" name="Line 30"/>
            <p:cNvSpPr>
              <a:spLocks noChangeShapeType="1"/>
            </p:cNvSpPr>
            <p:nvPr/>
          </p:nvSpPr>
          <p:spPr bwMode="auto">
            <a:xfrm flipV="1">
              <a:off x="3987800" y="1169988"/>
              <a:ext cx="12700" cy="542607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21" name="Line 31"/>
            <p:cNvSpPr>
              <a:spLocks noChangeShapeType="1"/>
            </p:cNvSpPr>
            <p:nvPr/>
          </p:nvSpPr>
          <p:spPr bwMode="auto">
            <a:xfrm flipV="1">
              <a:off x="4878388" y="1169988"/>
              <a:ext cx="12700" cy="542607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22" name="Line 32"/>
            <p:cNvSpPr>
              <a:spLocks noChangeShapeType="1"/>
            </p:cNvSpPr>
            <p:nvPr/>
          </p:nvSpPr>
          <p:spPr bwMode="auto">
            <a:xfrm flipV="1">
              <a:off x="5768975" y="1169988"/>
              <a:ext cx="12700" cy="542607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23" name="Line 33"/>
            <p:cNvSpPr>
              <a:spLocks noChangeShapeType="1"/>
            </p:cNvSpPr>
            <p:nvPr/>
          </p:nvSpPr>
          <p:spPr bwMode="auto">
            <a:xfrm flipV="1">
              <a:off x="6659563" y="1169988"/>
              <a:ext cx="12700" cy="542607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24" name="Line 34"/>
            <p:cNvSpPr>
              <a:spLocks noChangeShapeType="1"/>
            </p:cNvSpPr>
            <p:nvPr/>
          </p:nvSpPr>
          <p:spPr bwMode="auto">
            <a:xfrm flipV="1">
              <a:off x="7550150" y="1169988"/>
              <a:ext cx="12700" cy="542607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25" name="Text Box 35"/>
            <p:cNvSpPr txBox="1">
              <a:spLocks noChangeArrowheads="1"/>
            </p:cNvSpPr>
            <p:nvPr/>
          </p:nvSpPr>
          <p:spPr bwMode="auto">
            <a:xfrm>
              <a:off x="3090863" y="1920875"/>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26" name="Text Box 36"/>
            <p:cNvSpPr txBox="1">
              <a:spLocks noChangeArrowheads="1"/>
            </p:cNvSpPr>
            <p:nvPr/>
          </p:nvSpPr>
          <p:spPr bwMode="auto">
            <a:xfrm>
              <a:off x="4911725" y="1922463"/>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27" name="Text Box 37"/>
            <p:cNvSpPr txBox="1">
              <a:spLocks noChangeArrowheads="1"/>
            </p:cNvSpPr>
            <p:nvPr/>
          </p:nvSpPr>
          <p:spPr bwMode="auto">
            <a:xfrm>
              <a:off x="3082925" y="3340099"/>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28" name="Text Box 38"/>
            <p:cNvSpPr txBox="1">
              <a:spLocks noChangeArrowheads="1"/>
            </p:cNvSpPr>
            <p:nvPr/>
          </p:nvSpPr>
          <p:spPr bwMode="auto">
            <a:xfrm>
              <a:off x="4057650" y="3340099"/>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29" name="Text Box 39"/>
            <p:cNvSpPr txBox="1">
              <a:spLocks noChangeArrowheads="1"/>
            </p:cNvSpPr>
            <p:nvPr/>
          </p:nvSpPr>
          <p:spPr bwMode="auto">
            <a:xfrm>
              <a:off x="4930775" y="3338512"/>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30" name="Text Box 40"/>
            <p:cNvSpPr txBox="1">
              <a:spLocks noChangeArrowheads="1"/>
            </p:cNvSpPr>
            <p:nvPr/>
          </p:nvSpPr>
          <p:spPr bwMode="auto">
            <a:xfrm>
              <a:off x="5765800" y="3340099"/>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31" name="Text Box 41"/>
            <p:cNvSpPr txBox="1">
              <a:spLocks noChangeArrowheads="1"/>
            </p:cNvSpPr>
            <p:nvPr/>
          </p:nvSpPr>
          <p:spPr bwMode="auto">
            <a:xfrm>
              <a:off x="6691313" y="3340099"/>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32" name="Text Box 42"/>
            <p:cNvSpPr txBox="1">
              <a:spLocks noChangeArrowheads="1"/>
            </p:cNvSpPr>
            <p:nvPr/>
          </p:nvSpPr>
          <p:spPr bwMode="auto">
            <a:xfrm>
              <a:off x="7564438" y="3340099"/>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33" name="Text Box 43"/>
            <p:cNvSpPr txBox="1">
              <a:spLocks noChangeArrowheads="1"/>
            </p:cNvSpPr>
            <p:nvPr/>
          </p:nvSpPr>
          <p:spPr bwMode="auto">
            <a:xfrm>
              <a:off x="3997325" y="4756150"/>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34" name="Text Box 44"/>
            <p:cNvSpPr txBox="1">
              <a:spLocks noChangeArrowheads="1"/>
            </p:cNvSpPr>
            <p:nvPr/>
          </p:nvSpPr>
          <p:spPr bwMode="auto">
            <a:xfrm>
              <a:off x="5795963" y="4756150"/>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35" name="Text Box 45"/>
            <p:cNvSpPr txBox="1">
              <a:spLocks noChangeArrowheads="1"/>
            </p:cNvSpPr>
            <p:nvPr/>
          </p:nvSpPr>
          <p:spPr bwMode="auto">
            <a:xfrm>
              <a:off x="6670675" y="4756150"/>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36" name="Text Box 46"/>
            <p:cNvSpPr txBox="1">
              <a:spLocks noChangeArrowheads="1"/>
            </p:cNvSpPr>
            <p:nvPr/>
          </p:nvSpPr>
          <p:spPr bwMode="auto">
            <a:xfrm>
              <a:off x="4008438" y="5653088"/>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37" name="Text Box 47"/>
            <p:cNvSpPr txBox="1">
              <a:spLocks noChangeArrowheads="1"/>
            </p:cNvSpPr>
            <p:nvPr/>
          </p:nvSpPr>
          <p:spPr bwMode="auto">
            <a:xfrm>
              <a:off x="5807075" y="5653088"/>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38" name="Text Box 48"/>
            <p:cNvSpPr txBox="1">
              <a:spLocks noChangeArrowheads="1"/>
            </p:cNvSpPr>
            <p:nvPr/>
          </p:nvSpPr>
          <p:spPr bwMode="auto">
            <a:xfrm>
              <a:off x="6681788" y="5653088"/>
              <a:ext cx="96946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39" name="Rectangle 50"/>
            <p:cNvSpPr>
              <a:spLocks noChangeArrowheads="1"/>
            </p:cNvSpPr>
            <p:nvPr/>
          </p:nvSpPr>
          <p:spPr bwMode="auto">
            <a:xfrm>
              <a:off x="447675" y="1238250"/>
              <a:ext cx="1617902" cy="510246"/>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r>
                <a:rPr lang="en-US" sz="2400" dirty="0" smtClean="0">
                  <a:solidFill>
                    <a:schemeClr val="bg1"/>
                  </a:solidFill>
                  <a:latin typeface="+mn-lt"/>
                </a:rPr>
                <a:t>ELEMENT</a:t>
              </a:r>
              <a:endParaRPr lang="en-US" sz="2400" dirty="0">
                <a:solidFill>
                  <a:schemeClr val="bg1"/>
                </a:solidFill>
                <a:latin typeface="+mn-lt"/>
              </a:endParaRPr>
            </a:p>
          </p:txBody>
        </p:sp>
        <p:sp>
          <p:nvSpPr>
            <p:cNvPr id="40" name="Text Box 51"/>
            <p:cNvSpPr txBox="1">
              <a:spLocks noChangeArrowheads="1"/>
            </p:cNvSpPr>
            <p:nvPr/>
          </p:nvSpPr>
          <p:spPr bwMode="auto">
            <a:xfrm>
              <a:off x="5032960" y="4752974"/>
              <a:ext cx="547806" cy="1020491"/>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5400" dirty="0">
                  <a:solidFill>
                    <a:schemeClr val="accent3"/>
                  </a:solidFill>
                  <a:effectLst>
                    <a:outerShdw blurRad="38100" dist="38100" dir="2700000" algn="tl">
                      <a:srgbClr val="000000"/>
                    </a:outerShdw>
                  </a:effectLst>
                  <a:latin typeface="+mn-lt"/>
                  <a:cs typeface="+mn-cs"/>
                  <a:sym typeface="Webdings" pitchFamily="18" charset="2"/>
                </a:rPr>
                <a:t>?</a:t>
              </a:r>
            </a:p>
          </p:txBody>
        </p:sp>
        <p:sp>
          <p:nvSpPr>
            <p:cNvPr id="41" name="Rectangle 40"/>
            <p:cNvSpPr/>
            <p:nvPr/>
          </p:nvSpPr>
          <p:spPr>
            <a:xfrm>
              <a:off x="1066800" y="6248400"/>
              <a:ext cx="1316717" cy="408196"/>
            </a:xfrm>
            <a:prstGeom prst="rect">
              <a:avLst/>
            </a:prstGeom>
          </p:spPr>
          <p:txBody>
            <a:bodyPr wrap="none">
              <a:spAutoFit/>
            </a:bodyPr>
            <a:lstStyle/>
            <a:p>
              <a:r>
                <a:rPr lang="en-US" dirty="0" smtClean="0">
                  <a:solidFill>
                    <a:schemeClr val="bg1"/>
                  </a:solidFill>
                  <a:latin typeface="+mn-lt"/>
                </a:rPr>
                <a:t>Data Flow</a:t>
              </a:r>
              <a:endParaRPr lang="en-US" dirty="0">
                <a:solidFill>
                  <a:schemeClr val="bg1"/>
                </a:solidFill>
                <a:latin typeface="+mn-lt"/>
              </a:endParaRPr>
            </a:p>
          </p:txBody>
        </p:sp>
        <p:sp>
          <p:nvSpPr>
            <p:cNvPr id="42" name="Rectangle 41"/>
            <p:cNvSpPr/>
            <p:nvPr/>
          </p:nvSpPr>
          <p:spPr>
            <a:xfrm>
              <a:off x="457199" y="2514600"/>
              <a:ext cx="1933575" cy="408196"/>
            </a:xfrm>
            <a:prstGeom prst="rect">
              <a:avLst/>
            </a:prstGeom>
          </p:spPr>
          <p:txBody>
            <a:bodyPr wrap="square">
              <a:spAutoFit/>
            </a:bodyPr>
            <a:lstStyle/>
            <a:p>
              <a:r>
                <a:rPr lang="en-US" dirty="0" smtClean="0">
                  <a:solidFill>
                    <a:schemeClr val="bg1"/>
                  </a:solidFill>
                  <a:latin typeface="+mn-lt"/>
                </a:rPr>
                <a:t>External Entity</a:t>
              </a:r>
              <a:endParaRPr lang="en-US" dirty="0">
                <a:solidFill>
                  <a:schemeClr val="bg1"/>
                </a:solidFill>
                <a:latin typeface="+mn-lt"/>
              </a:endParaRPr>
            </a:p>
          </p:txBody>
        </p:sp>
      </p:grpSp>
    </p:spTree>
    <p:extLst>
      <p:ext uri="{BB962C8B-B14F-4D97-AF65-F5344CB8AC3E}">
        <p14:creationId xmlns:p14="http://schemas.microsoft.com/office/powerpoint/2010/main" val="1555637733"/>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Apply STRIDE Threats to Each Element</a:t>
            </a:r>
          </a:p>
        </p:txBody>
      </p:sp>
      <p:sp>
        <p:nvSpPr>
          <p:cNvPr id="4099" name="Rectangle 25"/>
          <p:cNvSpPr>
            <a:spLocks noGrp="1" noChangeArrowheads="1"/>
          </p:cNvSpPr>
          <p:nvPr>
            <p:ph idx="1"/>
          </p:nvPr>
        </p:nvSpPr>
        <p:spPr/>
        <p:txBody>
          <a:bodyPr/>
          <a:lstStyle/>
          <a:p>
            <a:r>
              <a:rPr lang="en-US" dirty="0" smtClean="0"/>
              <a:t>For each item on the diagram:</a:t>
            </a:r>
          </a:p>
          <a:p>
            <a:pPr lvl="1"/>
            <a:r>
              <a:rPr lang="en-US" dirty="0" smtClean="0"/>
              <a:t>Apply relevant parts of STRIDE</a:t>
            </a:r>
          </a:p>
          <a:p>
            <a:pPr lvl="1"/>
            <a:r>
              <a:rPr lang="en-US" dirty="0" smtClean="0"/>
              <a:t>Process: STRIDE</a:t>
            </a:r>
          </a:p>
          <a:p>
            <a:pPr lvl="1"/>
            <a:r>
              <a:rPr lang="en-US" dirty="0" smtClean="0"/>
              <a:t>Data store, data flow: TID</a:t>
            </a:r>
          </a:p>
          <a:p>
            <a:pPr lvl="2"/>
            <a:r>
              <a:rPr lang="en-US" dirty="0" smtClean="0"/>
              <a:t>Data stores that are logs: TID+R</a:t>
            </a:r>
          </a:p>
          <a:p>
            <a:pPr lvl="1"/>
            <a:r>
              <a:rPr lang="en-US" dirty="0" smtClean="0"/>
              <a:t>External entity: SR</a:t>
            </a:r>
          </a:p>
          <a:p>
            <a:pPr lvl="1"/>
            <a:r>
              <a:rPr lang="en-US" dirty="0" smtClean="0"/>
              <a:t>Data flow inside a process:</a:t>
            </a:r>
          </a:p>
          <a:p>
            <a:pPr lvl="2"/>
            <a:r>
              <a:rPr lang="en-US" dirty="0" smtClean="0"/>
              <a:t>Don’t worry about T, I, or D</a:t>
            </a:r>
          </a:p>
          <a:p>
            <a:r>
              <a:rPr lang="en-US" dirty="0" smtClean="0"/>
              <a:t>This is why you number things</a:t>
            </a:r>
          </a:p>
          <a:p>
            <a:pPr lvl="1"/>
            <a:endParaRPr lang="en-US" dirty="0"/>
          </a:p>
        </p:txBody>
      </p:sp>
    </p:spTree>
    <p:extLst>
      <p:ext uri="{BB962C8B-B14F-4D97-AF65-F5344CB8AC3E}">
        <p14:creationId xmlns:p14="http://schemas.microsoft.com/office/powerpoint/2010/main" val="3298141668"/>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Use the Trust </a:t>
            </a:r>
            <a:r>
              <a:rPr lang="en-US" dirty="0"/>
              <a:t>B</a:t>
            </a:r>
            <a:r>
              <a:rPr lang="en-US" dirty="0" smtClean="0"/>
              <a:t>oundaries</a:t>
            </a:r>
          </a:p>
        </p:txBody>
      </p:sp>
      <p:sp>
        <p:nvSpPr>
          <p:cNvPr id="4099" name="Rectangle 25"/>
          <p:cNvSpPr>
            <a:spLocks noGrp="1" noChangeArrowheads="1"/>
          </p:cNvSpPr>
          <p:nvPr>
            <p:ph idx="1"/>
          </p:nvPr>
        </p:nvSpPr>
        <p:spPr/>
        <p:txBody>
          <a:bodyPr/>
          <a:lstStyle/>
          <a:p>
            <a:r>
              <a:rPr lang="en-US" dirty="0" smtClean="0"/>
              <a:t>Trusted/high code reading from untrusted/low</a:t>
            </a:r>
          </a:p>
          <a:p>
            <a:pPr lvl="1"/>
            <a:r>
              <a:rPr lang="en-US" dirty="0" smtClean="0"/>
              <a:t>Validate everything for specific and defined uses</a:t>
            </a:r>
          </a:p>
          <a:p>
            <a:r>
              <a:rPr lang="en-US" dirty="0" smtClean="0"/>
              <a:t>High code writing to low</a:t>
            </a:r>
          </a:p>
          <a:p>
            <a:pPr lvl="1"/>
            <a:r>
              <a:rPr lang="en-US" dirty="0" smtClean="0"/>
              <a:t>Make sure your errors don’t give away too much</a:t>
            </a:r>
            <a:endParaRPr lang="en-US" dirty="0"/>
          </a:p>
        </p:txBody>
      </p:sp>
    </p:spTree>
    <p:extLst>
      <p:ext uri="{BB962C8B-B14F-4D97-AF65-F5344CB8AC3E}">
        <p14:creationId xmlns:p14="http://schemas.microsoft.com/office/powerpoint/2010/main" val="4074405149"/>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Threats and Distractions</a:t>
            </a:r>
          </a:p>
        </p:txBody>
      </p:sp>
      <p:sp>
        <p:nvSpPr>
          <p:cNvPr id="4099" name="Rectangle 25"/>
          <p:cNvSpPr>
            <a:spLocks noGrp="1" noChangeArrowheads="1"/>
          </p:cNvSpPr>
          <p:nvPr>
            <p:ph idx="1"/>
          </p:nvPr>
        </p:nvSpPr>
        <p:spPr/>
        <p:txBody>
          <a:bodyPr/>
          <a:lstStyle/>
          <a:p>
            <a:r>
              <a:rPr lang="en-US" dirty="0" smtClean="0"/>
              <a:t>Don’t worry about these threats</a:t>
            </a:r>
          </a:p>
          <a:p>
            <a:pPr lvl="1"/>
            <a:r>
              <a:rPr lang="en-US" dirty="0" smtClean="0"/>
              <a:t>The computer is infected with malware</a:t>
            </a:r>
          </a:p>
          <a:p>
            <a:pPr lvl="1"/>
            <a:r>
              <a:rPr lang="en-US" dirty="0" smtClean="0"/>
              <a:t>Someone removed the hard drive and tampers</a:t>
            </a:r>
          </a:p>
          <a:p>
            <a:pPr lvl="1"/>
            <a:r>
              <a:rPr lang="en-US" dirty="0" smtClean="0"/>
              <a:t>Admin is attacking user</a:t>
            </a:r>
          </a:p>
          <a:p>
            <a:pPr lvl="1"/>
            <a:r>
              <a:rPr lang="en-US" dirty="0" smtClean="0"/>
              <a:t>A user is attacking himself</a:t>
            </a:r>
          </a:p>
          <a:p>
            <a:r>
              <a:rPr lang="en-US" dirty="0" smtClean="0"/>
              <a:t>You can’t address any of these (unless you’re the OS)</a:t>
            </a:r>
            <a:endParaRPr lang="en-US" dirty="0"/>
          </a:p>
        </p:txBody>
      </p:sp>
    </p:spTree>
    <p:extLst>
      <p:ext uri="{BB962C8B-B14F-4D97-AF65-F5344CB8AC3E}">
        <p14:creationId xmlns:p14="http://schemas.microsoft.com/office/powerpoint/2010/main" val="387575654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4"/>
          <p:cNvSpPr>
            <a:spLocks noGrp="1" noChangeArrowheads="1"/>
          </p:cNvSpPr>
          <p:nvPr>
            <p:ph type="title"/>
          </p:nvPr>
        </p:nvSpPr>
        <p:spPr/>
        <p:txBody>
          <a:bodyPr/>
          <a:lstStyle/>
          <a:p>
            <a:pPr eaLnBrk="1" hangingPunct="1"/>
            <a:r>
              <a:rPr lang="en-US" dirty="0" smtClean="0"/>
              <a:t>Outline</a:t>
            </a:r>
          </a:p>
        </p:txBody>
      </p:sp>
      <p:sp>
        <p:nvSpPr>
          <p:cNvPr id="4099" name="Rectangle 25"/>
          <p:cNvSpPr>
            <a:spLocks noGrp="1" noChangeArrowheads="1"/>
          </p:cNvSpPr>
          <p:nvPr>
            <p:ph type="body" idx="1"/>
          </p:nvPr>
        </p:nvSpPr>
        <p:spPr/>
        <p:txBody>
          <a:bodyPr/>
          <a:lstStyle/>
          <a:p>
            <a:pPr marL="457200" indent="-457200">
              <a:lnSpc>
                <a:spcPct val="93000"/>
              </a:lnSpc>
              <a:spcAft>
                <a:spcPts val="120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Introduction and Goals </a:t>
            </a:r>
          </a:p>
          <a:p>
            <a:pPr marL="457200" indent="-457200">
              <a:lnSpc>
                <a:spcPct val="93000"/>
              </a:lnSpc>
              <a:spcAft>
                <a:spcPts val="120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How to Threat Model</a:t>
            </a:r>
          </a:p>
          <a:p>
            <a:pPr marL="457200" indent="-457200">
              <a:lnSpc>
                <a:spcPct val="93000"/>
              </a:lnSpc>
              <a:spcAft>
                <a:spcPts val="120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The STRIDE per Element Approach to Threat Modeling</a:t>
            </a:r>
          </a:p>
          <a:p>
            <a:pPr marL="457200" indent="-457200">
              <a:lnSpc>
                <a:spcPct val="93000"/>
              </a:lnSpc>
              <a:spcAft>
                <a:spcPts val="1200"/>
              </a:spcAft>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Diagram Validation Rules of Thumb</a:t>
            </a:r>
          </a:p>
          <a:p>
            <a:pPr marL="457200" indent="-457200">
              <a:lnSpc>
                <a:spcPct val="93000"/>
              </a:lnSpc>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Exercise</a:t>
            </a:r>
            <a:endParaRPr lang="en-GB" dirty="0"/>
          </a:p>
          <a:p>
            <a:pPr marL="457200" indent="-457200">
              <a:lnSpc>
                <a:spcPct val="93000"/>
              </a:lnSpc>
              <a:buFont typeface="Arial" panose="020B0604020202020204"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Demo Video</a:t>
            </a:r>
          </a:p>
        </p:txBody>
      </p:sp>
    </p:spTree>
    <p:extLst>
      <p:ext uri="{BB962C8B-B14F-4D97-AF65-F5344CB8AC3E}">
        <p14:creationId xmlns:p14="http://schemas.microsoft.com/office/powerpoint/2010/main" val="4081537086"/>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The Process: Mitigation</a:t>
            </a:r>
          </a:p>
        </p:txBody>
      </p:sp>
      <p:graphicFrame>
        <p:nvGraphicFramePr>
          <p:cNvPr id="4" name="Diagram 3"/>
          <p:cNvGraphicFramePr/>
          <p:nvPr>
            <p:extLst>
              <p:ext uri="{D42A27DB-BD31-4B8C-83A1-F6EECF244321}">
                <p14:modId xmlns:p14="http://schemas.microsoft.com/office/powerpoint/2010/main" val="3438853333"/>
              </p:ext>
            </p:extLst>
          </p:nvPr>
        </p:nvGraphicFramePr>
        <p:xfrm>
          <a:off x="1772556" y="1392653"/>
          <a:ext cx="6496493" cy="4678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 name="Straight Arrow Connector 4"/>
          <p:cNvCxnSpPr/>
          <p:nvPr/>
        </p:nvCxnSpPr>
        <p:spPr>
          <a:xfrm>
            <a:off x="2113910" y="1659058"/>
            <a:ext cx="2094113" cy="363609"/>
          </a:xfrm>
          <a:prstGeom prst="straightConnector1">
            <a:avLst/>
          </a:prstGeom>
          <a:ln w="25400" cap="rnd">
            <a:solidFill>
              <a:schemeClr val="tx2">
                <a:lumMod val="60000"/>
                <a:lumOff val="40000"/>
                <a:alpha val="75000"/>
              </a:scheme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685800" y="1143000"/>
            <a:ext cx="1424066" cy="1032116"/>
            <a:chOff x="1169519" y="1569619"/>
            <a:chExt cx="1424066" cy="1032116"/>
          </a:xfrm>
        </p:grpSpPr>
        <p:sp>
          <p:nvSpPr>
            <p:cNvPr id="7" name="Rounded Rectangle 6"/>
            <p:cNvSpPr/>
            <p:nvPr/>
          </p:nvSpPr>
          <p:spPr>
            <a:xfrm>
              <a:off x="1169519" y="1569619"/>
              <a:ext cx="1424066" cy="1032116"/>
            </a:xfrm>
            <a:prstGeom prst="roundRect">
              <a:avLst/>
            </a:prstGeom>
            <a:gradFill>
              <a:gsLst>
                <a:gs pos="0">
                  <a:schemeClr val="accent1"/>
                </a:gs>
                <a:gs pos="80000">
                  <a:schemeClr val="accent4">
                    <a:shade val="93000"/>
                    <a:satMod val="130000"/>
                  </a:schemeClr>
                </a:gs>
                <a:gs pos="100000">
                  <a:schemeClr val="accent4">
                    <a:shade val="94000"/>
                    <a:satMod val="135000"/>
                  </a:schemeClr>
                </a:gs>
              </a:gsLst>
            </a:gradFill>
            <a:scene3d>
              <a:camera prst="orthographicFront"/>
              <a:lightRig rig="flat" dir="t"/>
            </a:scene3d>
          </p:spPr>
          <p:style>
            <a:lnRef idx="1">
              <a:schemeClr val="accent4"/>
            </a:lnRef>
            <a:fillRef idx="3">
              <a:schemeClr val="accent4"/>
            </a:fillRef>
            <a:effectRef idx="2">
              <a:schemeClr val="accent4"/>
            </a:effectRef>
            <a:fontRef idx="minor">
              <a:schemeClr val="lt1"/>
            </a:fontRef>
          </p:style>
        </p:sp>
        <p:sp>
          <p:nvSpPr>
            <p:cNvPr id="8" name="TextBox 7"/>
            <p:cNvSpPr txBox="1"/>
            <p:nvPr/>
          </p:nvSpPr>
          <p:spPr>
            <a:xfrm>
              <a:off x="1212395" y="1914525"/>
              <a:ext cx="1295400" cy="369332"/>
            </a:xfrm>
            <a:prstGeom prst="rect">
              <a:avLst/>
            </a:prstGeom>
            <a:noFill/>
          </p:spPr>
          <p:txBody>
            <a:bodyPr wrap="square" rtlCol="0">
              <a:spAutoFit/>
            </a:bodyPr>
            <a:lstStyle/>
            <a:p>
              <a:pPr algn="ctr" defTabSz="889000">
                <a:lnSpc>
                  <a:spcPct val="90000"/>
                </a:lnSpc>
                <a:spcAft>
                  <a:spcPct val="35000"/>
                </a:spcAft>
              </a:pPr>
              <a:r>
                <a:rPr lang="en-US" sz="2000" b="1" dirty="0" smtClean="0">
                  <a:solidFill>
                    <a:schemeClr val="lt1"/>
                  </a:solidFill>
                  <a:effectLst>
                    <a:outerShdw blurRad="38100" dist="38100" dir="2700000" algn="tl">
                      <a:srgbClr val="000000">
                        <a:alpha val="43137"/>
                      </a:srgbClr>
                    </a:outerShdw>
                  </a:effectLst>
                  <a:latin typeface="+mn-lt"/>
                  <a:cs typeface="+mn-cs"/>
                </a:rPr>
                <a:t>Vision</a:t>
              </a:r>
            </a:p>
          </p:txBody>
        </p:sp>
      </p:grpSp>
      <p:cxnSp>
        <p:nvCxnSpPr>
          <p:cNvPr id="9" name="Straight Arrow Connector 8"/>
          <p:cNvCxnSpPr/>
          <p:nvPr/>
        </p:nvCxnSpPr>
        <p:spPr>
          <a:xfrm rot="10800000">
            <a:off x="2150624" y="2806438"/>
            <a:ext cx="1132115" cy="381000"/>
          </a:xfrm>
          <a:prstGeom prst="straightConnector1">
            <a:avLst/>
          </a:prstGeom>
          <a:ln w="25400" cap="rnd">
            <a:solidFill>
              <a:srgbClr val="C00000">
                <a:alpha val="75000"/>
              </a:srgb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685800" y="2318651"/>
            <a:ext cx="1424066" cy="1032116"/>
            <a:chOff x="1147749" y="2745270"/>
            <a:chExt cx="1424066" cy="1032116"/>
          </a:xfrm>
        </p:grpSpPr>
        <p:sp>
          <p:nvSpPr>
            <p:cNvPr id="11" name="Rounded Rectangle 10"/>
            <p:cNvSpPr/>
            <p:nvPr/>
          </p:nvSpPr>
          <p:spPr>
            <a:xfrm>
              <a:off x="1147749" y="2745270"/>
              <a:ext cx="1424066" cy="1032116"/>
            </a:xfrm>
            <a:prstGeom prst="roundRect">
              <a:avLst/>
            </a:prstGeom>
            <a:solidFill>
              <a:srgbClr val="C00000"/>
            </a:solidFill>
            <a:ln>
              <a:solidFill>
                <a:srgbClr val="C00000"/>
              </a:solidFill>
            </a:ln>
            <a:scene3d>
              <a:camera prst="orthographicFront"/>
              <a:lightRig rig="flat" dir="t"/>
            </a:scene3d>
          </p:spPr>
          <p:style>
            <a:lnRef idx="1">
              <a:schemeClr val="accent4"/>
            </a:lnRef>
            <a:fillRef idx="3">
              <a:schemeClr val="accent4"/>
            </a:fillRef>
            <a:effectRef idx="2">
              <a:schemeClr val="accent4"/>
            </a:effectRef>
            <a:fontRef idx="minor">
              <a:schemeClr val="lt1"/>
            </a:fontRef>
          </p:style>
        </p:sp>
        <p:sp>
          <p:nvSpPr>
            <p:cNvPr id="12" name="TextBox 11"/>
            <p:cNvSpPr txBox="1"/>
            <p:nvPr/>
          </p:nvSpPr>
          <p:spPr>
            <a:xfrm>
              <a:off x="1234167" y="2981323"/>
              <a:ext cx="1295400" cy="563231"/>
            </a:xfrm>
            <a:prstGeom prst="rect">
              <a:avLst/>
            </a:prstGeom>
            <a:noFill/>
          </p:spPr>
          <p:txBody>
            <a:bodyPr wrap="square" rtlCol="0">
              <a:spAutoFit/>
            </a:bodyPr>
            <a:lstStyle/>
            <a:p>
              <a:pPr algn="ctr" defTabSz="889000">
                <a:lnSpc>
                  <a:spcPct val="90000"/>
                </a:lnSpc>
                <a:spcAft>
                  <a:spcPct val="35000"/>
                </a:spcAft>
              </a:pPr>
              <a:r>
                <a:rPr lang="en-US" sz="1700" b="1" dirty="0" smtClean="0">
                  <a:solidFill>
                    <a:schemeClr val="lt1"/>
                  </a:solidFill>
                  <a:effectLst>
                    <a:outerShdw blurRad="38100" dist="38100" dir="2700000" algn="tl">
                      <a:srgbClr val="000000">
                        <a:alpha val="43137"/>
                      </a:srgbClr>
                    </a:outerShdw>
                  </a:effectLst>
                  <a:latin typeface="+mn-lt"/>
                  <a:cs typeface="+mn-cs"/>
                </a:rPr>
                <a:t>Implemen-tation</a:t>
              </a:r>
            </a:p>
          </p:txBody>
        </p:sp>
      </p:grpSp>
    </p:spTree>
    <p:extLst>
      <p:ext uri="{BB962C8B-B14F-4D97-AF65-F5344CB8AC3E}">
        <p14:creationId xmlns:p14="http://schemas.microsoft.com/office/powerpoint/2010/main" val="866958986"/>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Mitigation Is the Point of Threat Modeling</a:t>
            </a:r>
          </a:p>
        </p:txBody>
      </p:sp>
      <p:sp>
        <p:nvSpPr>
          <p:cNvPr id="4099" name="Rectangle 25"/>
          <p:cNvSpPr>
            <a:spLocks noGrp="1" noChangeArrowheads="1"/>
          </p:cNvSpPr>
          <p:nvPr>
            <p:ph idx="1"/>
          </p:nvPr>
        </p:nvSpPr>
        <p:spPr/>
        <p:txBody>
          <a:bodyPr/>
          <a:lstStyle/>
          <a:p>
            <a:r>
              <a:rPr lang="en-US" dirty="0" smtClean="0"/>
              <a:t>Mitigation </a:t>
            </a:r>
          </a:p>
          <a:p>
            <a:pPr lvl="1"/>
            <a:r>
              <a:rPr lang="en-US" dirty="0" smtClean="0"/>
              <a:t>To address or alleviate a problem</a:t>
            </a:r>
          </a:p>
          <a:p>
            <a:r>
              <a:rPr lang="en-US" dirty="0" smtClean="0"/>
              <a:t>Protect customers</a:t>
            </a:r>
          </a:p>
          <a:p>
            <a:r>
              <a:rPr lang="en-US" dirty="0" smtClean="0"/>
              <a:t>Design secure software</a:t>
            </a:r>
          </a:p>
          <a:p>
            <a:r>
              <a:rPr lang="en-US" dirty="0" smtClean="0"/>
              <a:t>Why bother if you:</a:t>
            </a:r>
          </a:p>
          <a:p>
            <a:pPr lvl="1"/>
            <a:r>
              <a:rPr lang="en-US" dirty="0" smtClean="0"/>
              <a:t>Create a great model </a:t>
            </a:r>
          </a:p>
          <a:p>
            <a:pPr lvl="1"/>
            <a:r>
              <a:rPr lang="en-US" dirty="0" smtClean="0"/>
              <a:t>Identify lots of threats</a:t>
            </a:r>
          </a:p>
          <a:p>
            <a:pPr lvl="1"/>
            <a:r>
              <a:rPr lang="en-US" dirty="0" smtClean="0"/>
              <a:t>Stop </a:t>
            </a:r>
          </a:p>
          <a:p>
            <a:r>
              <a:rPr lang="en-US" dirty="0" smtClean="0"/>
              <a:t>So, find problems and fix them</a:t>
            </a:r>
            <a:endParaRPr lang="en-US" dirty="0"/>
          </a:p>
        </p:txBody>
      </p:sp>
    </p:spTree>
    <p:extLst>
      <p:ext uri="{BB962C8B-B14F-4D97-AF65-F5344CB8AC3E}">
        <p14:creationId xmlns:p14="http://schemas.microsoft.com/office/powerpoint/2010/main" val="1905671204"/>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Mitigate</a:t>
            </a:r>
          </a:p>
        </p:txBody>
      </p:sp>
      <p:sp>
        <p:nvSpPr>
          <p:cNvPr id="4099" name="Rectangle 25"/>
          <p:cNvSpPr>
            <a:spLocks noGrp="1" noChangeArrowheads="1"/>
          </p:cNvSpPr>
          <p:nvPr>
            <p:ph idx="1"/>
          </p:nvPr>
        </p:nvSpPr>
        <p:spPr/>
        <p:txBody>
          <a:bodyPr/>
          <a:lstStyle/>
          <a:p>
            <a:r>
              <a:rPr lang="en-US" dirty="0" smtClean="0"/>
              <a:t>Address each threat</a:t>
            </a:r>
          </a:p>
          <a:p>
            <a:r>
              <a:rPr lang="en-US" dirty="0" smtClean="0"/>
              <a:t>Four ways to address threats</a:t>
            </a:r>
          </a:p>
          <a:p>
            <a:pPr lvl="1"/>
            <a:r>
              <a:rPr lang="en-US" dirty="0" smtClean="0"/>
              <a:t>Redesign to eliminate</a:t>
            </a:r>
          </a:p>
          <a:p>
            <a:pPr lvl="1"/>
            <a:r>
              <a:rPr lang="en-US" dirty="0" smtClean="0"/>
              <a:t>Apply standard mitigations</a:t>
            </a:r>
          </a:p>
          <a:p>
            <a:pPr lvl="2"/>
            <a:r>
              <a:rPr lang="en-US" dirty="0" smtClean="0"/>
              <a:t>What have similar software packages done and how has that worked out for them?</a:t>
            </a:r>
          </a:p>
          <a:p>
            <a:pPr lvl="1"/>
            <a:r>
              <a:rPr lang="en-US" dirty="0" smtClean="0"/>
              <a:t>Invent new mitigations (riskier)</a:t>
            </a:r>
          </a:p>
          <a:p>
            <a:pPr lvl="1"/>
            <a:r>
              <a:rPr lang="en-US" dirty="0" smtClean="0"/>
              <a:t>Accept vulnerability in design</a:t>
            </a:r>
          </a:p>
          <a:p>
            <a:pPr lvl="2"/>
            <a:r>
              <a:rPr lang="en-US" dirty="0" smtClean="0"/>
              <a:t>SDL rules about what you can accept</a:t>
            </a:r>
          </a:p>
          <a:p>
            <a:r>
              <a:rPr lang="en-US" dirty="0" smtClean="0"/>
              <a:t>Address each threat</a:t>
            </a:r>
            <a:endParaRPr lang="en-US" dirty="0"/>
          </a:p>
        </p:txBody>
      </p:sp>
    </p:spTree>
    <p:extLst>
      <p:ext uri="{BB962C8B-B14F-4D97-AF65-F5344CB8AC3E}">
        <p14:creationId xmlns:p14="http://schemas.microsoft.com/office/powerpoint/2010/main" val="696471385"/>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4"/>
          <p:cNvSpPr>
            <a:spLocks noGrp="1" noChangeArrowheads="1"/>
          </p:cNvSpPr>
          <p:nvPr>
            <p:ph type="title"/>
          </p:nvPr>
        </p:nvSpPr>
        <p:spPr/>
        <p:txBody>
          <a:bodyPr/>
          <a:lstStyle/>
          <a:p>
            <a:r>
              <a:rPr lang="en-US" dirty="0" smtClean="0"/>
              <a:t>Standard Mitigations</a:t>
            </a:r>
            <a:endParaRPr lang="en-GB" dirty="0" smtClean="0"/>
          </a:p>
        </p:txBody>
      </p:sp>
      <p:sp>
        <p:nvSpPr>
          <p:cNvPr id="51" name="Rounded Rectangle 50"/>
          <p:cNvSpPr/>
          <p:nvPr/>
        </p:nvSpPr>
        <p:spPr>
          <a:xfrm>
            <a:off x="381087" y="1066800"/>
            <a:ext cx="8458113" cy="4976133"/>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2524530132"/>
              </p:ext>
            </p:extLst>
          </p:nvPr>
        </p:nvGraphicFramePr>
        <p:xfrm>
          <a:off x="583382" y="1184752"/>
          <a:ext cx="8175170" cy="4838620"/>
        </p:xfrm>
        <a:graphic>
          <a:graphicData uri="http://schemas.openxmlformats.org/drawingml/2006/table">
            <a:tbl>
              <a:tblPr firstRow="1" bandRow="1">
                <a:tableStyleId>{F5AB1C69-6EDB-4FF4-983F-18BD219EF322}</a:tableStyleId>
              </a:tblPr>
              <a:tblGrid>
                <a:gridCol w="2329542"/>
                <a:gridCol w="1937657"/>
                <a:gridCol w="3907971"/>
              </a:tblGrid>
              <a:tr h="562431">
                <a:tc>
                  <a:txBody>
                    <a:bodyPr/>
                    <a:lstStyle/>
                    <a:p>
                      <a:pPr marL="0" marR="0" algn="l" defTabSz="914400" rtl="0" eaLnBrk="1" latinLnBrk="0" hangingPunct="1">
                        <a:lnSpc>
                          <a:spcPct val="115000"/>
                        </a:lnSpc>
                        <a:spcBef>
                          <a:spcPts val="1000"/>
                        </a:spcBef>
                        <a:spcAft>
                          <a:spcPts val="0"/>
                        </a:spcAft>
                      </a:pPr>
                      <a:r>
                        <a:rPr lang="en-US" sz="16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S</a:t>
                      </a:r>
                      <a:r>
                        <a:rPr lang="en-US" sz="1600" b="0" kern="1200" dirty="0" smtClean="0">
                          <a:solidFill>
                            <a:schemeClr val="bg1"/>
                          </a:solidFill>
                          <a:latin typeface="+mn-lt"/>
                          <a:ea typeface="+mn-ea"/>
                          <a:cs typeface="+mn-cs"/>
                        </a:rPr>
                        <a:t>poofing</a:t>
                      </a:r>
                      <a:endParaRPr lang="en-US" sz="1600" b="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b="0" kern="1200" dirty="0" smtClean="0">
                          <a:solidFill>
                            <a:schemeClr val="bg1"/>
                          </a:solidFill>
                          <a:latin typeface="+mn-lt"/>
                          <a:ea typeface="+mn-ea"/>
                          <a:cs typeface="+mn-cs"/>
                        </a:rPr>
                        <a:t>Authentication</a:t>
                      </a:r>
                      <a:endParaRPr lang="en-US" sz="1600" b="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200" b="0" kern="1200" dirty="0" smtClean="0">
                          <a:solidFill>
                            <a:schemeClr val="bg1"/>
                          </a:solidFill>
                          <a:latin typeface="+mn-lt"/>
                          <a:ea typeface="+mn-ea"/>
                          <a:cs typeface="+mn-cs"/>
                        </a:rPr>
                        <a:t>To authenticate principals:</a:t>
                      </a:r>
                    </a:p>
                    <a:p>
                      <a:pPr marL="0" marR="0" lvl="0" algn="l" defTabSz="914400" rtl="0" eaLnBrk="1" latinLnBrk="0" hangingPunct="1">
                        <a:lnSpc>
                          <a:spcPct val="115000"/>
                        </a:lnSpc>
                        <a:spcBef>
                          <a:spcPts val="0"/>
                        </a:spcBef>
                        <a:spcAft>
                          <a:spcPts val="0"/>
                        </a:spcAft>
                        <a:buFont typeface="Arial" pitchFamily="34" charset="0"/>
                        <a:buChar char="•"/>
                      </a:pPr>
                      <a:r>
                        <a:rPr lang="en-US" sz="1200" b="0" kern="1200" dirty="0" smtClean="0">
                          <a:solidFill>
                            <a:schemeClr val="bg1"/>
                          </a:solidFill>
                          <a:latin typeface="+mn-lt"/>
                          <a:ea typeface="+mn-ea"/>
                          <a:cs typeface="+mn-cs"/>
                        </a:rPr>
                        <a:t> Cookie authentication</a:t>
                      </a:r>
                    </a:p>
                    <a:p>
                      <a:pPr lvl="0">
                        <a:buFont typeface="Arial" pitchFamily="34" charset="0"/>
                        <a:buChar char="•"/>
                      </a:pPr>
                      <a:r>
                        <a:rPr lang="en-US" sz="1200" b="0" kern="1200" dirty="0" smtClean="0">
                          <a:solidFill>
                            <a:schemeClr val="bg1"/>
                          </a:solidFill>
                          <a:latin typeface="+mn-lt"/>
                          <a:ea typeface="+mn-ea"/>
                          <a:cs typeface="+mn-cs"/>
                        </a:rPr>
                        <a:t> Kerberos authentication</a:t>
                      </a:r>
                    </a:p>
                    <a:p>
                      <a:pPr lvl="0">
                        <a:buFont typeface="Arial" pitchFamily="34" charset="0"/>
                        <a:buChar char="•"/>
                      </a:pPr>
                      <a:r>
                        <a:rPr lang="en-US" sz="1200" b="0" kern="1200" dirty="0" smtClean="0">
                          <a:solidFill>
                            <a:schemeClr val="bg1"/>
                          </a:solidFill>
                          <a:latin typeface="+mn-lt"/>
                          <a:ea typeface="+mn-ea"/>
                          <a:cs typeface="+mn-cs"/>
                        </a:rPr>
                        <a:t> PKI systems such as SSL/TLS and certificates</a:t>
                      </a:r>
                    </a:p>
                    <a:p>
                      <a:r>
                        <a:rPr lang="en-US" sz="1200" b="0" kern="1200" dirty="0" smtClean="0">
                          <a:solidFill>
                            <a:schemeClr val="bg1"/>
                          </a:solidFill>
                          <a:latin typeface="+mn-lt"/>
                          <a:ea typeface="+mn-ea"/>
                          <a:cs typeface="+mn-cs"/>
                        </a:rPr>
                        <a:t>To authenticate code or data:</a:t>
                      </a:r>
                    </a:p>
                    <a:p>
                      <a:pPr>
                        <a:buFont typeface="Arial" pitchFamily="34" charset="0"/>
                        <a:buChar char="•"/>
                      </a:pPr>
                      <a:r>
                        <a:rPr lang="en-US" sz="1200" b="0" kern="1200" dirty="0" smtClean="0">
                          <a:solidFill>
                            <a:schemeClr val="bg1"/>
                          </a:solidFill>
                          <a:latin typeface="+mn-lt"/>
                          <a:ea typeface="+mn-ea"/>
                          <a:cs typeface="+mn-cs"/>
                        </a:rPr>
                        <a:t> Digital signatures</a:t>
                      </a:r>
                      <a:endParaRPr lang="en-US" sz="1200" b="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562431">
                <a:tc>
                  <a:txBody>
                    <a:bodyPr/>
                    <a:lstStyle/>
                    <a:p>
                      <a:pPr marL="0" marR="0" algn="l" defTabSz="914400" rtl="0" eaLnBrk="1" latinLnBrk="0" hangingPunct="1">
                        <a:lnSpc>
                          <a:spcPct val="115000"/>
                        </a:lnSpc>
                        <a:spcBef>
                          <a:spcPts val="1000"/>
                        </a:spcBef>
                        <a:spcAft>
                          <a:spcPts val="0"/>
                        </a:spcAft>
                      </a:pPr>
                      <a:r>
                        <a:rPr lang="en-US" sz="16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T</a:t>
                      </a:r>
                      <a:r>
                        <a:rPr lang="en-US" sz="1600" kern="1200" dirty="0" smtClean="0">
                          <a:solidFill>
                            <a:schemeClr val="bg1"/>
                          </a:solidFill>
                          <a:latin typeface="+mn-lt"/>
                          <a:ea typeface="+mn-ea"/>
                          <a:cs typeface="+mn-cs"/>
                        </a:rPr>
                        <a:t>ampering</a:t>
                      </a:r>
                      <a:endParaRPr lang="en-US" sz="160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Integrity</a:t>
                      </a:r>
                      <a:endParaRPr lang="en-US" sz="160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lvl="0" algn="l" defTabSz="914400" rtl="0" eaLnBrk="1" latinLnBrk="0" hangingPunct="1">
                        <a:buFont typeface="Arial" pitchFamily="34" charset="0"/>
                        <a:buChar char="•"/>
                      </a:pPr>
                      <a:r>
                        <a:rPr lang="en-US" sz="1200" b="0" kern="1200" dirty="0" smtClean="0">
                          <a:solidFill>
                            <a:schemeClr val="bg1"/>
                          </a:solidFill>
                          <a:latin typeface="+mn-lt"/>
                          <a:ea typeface="+mn-ea"/>
                          <a:cs typeface="+mn-cs"/>
                        </a:rPr>
                        <a:t> Windows Vista Mandatory Integrity Controls</a:t>
                      </a:r>
                    </a:p>
                    <a:p>
                      <a:pPr marL="0" lvl="0" algn="l" defTabSz="914400" rtl="0" eaLnBrk="1" latinLnBrk="0" hangingPunct="1">
                        <a:buFont typeface="Arial" pitchFamily="34" charset="0"/>
                        <a:buChar char="•"/>
                      </a:pPr>
                      <a:r>
                        <a:rPr lang="en-US" sz="1200" b="0" kern="1200" dirty="0" smtClean="0">
                          <a:solidFill>
                            <a:schemeClr val="bg1"/>
                          </a:solidFill>
                          <a:latin typeface="+mn-lt"/>
                          <a:ea typeface="+mn-ea"/>
                          <a:cs typeface="+mn-cs"/>
                        </a:rPr>
                        <a:t> ACLs</a:t>
                      </a:r>
                    </a:p>
                    <a:p>
                      <a:pPr marL="0" lvl="0" algn="l" defTabSz="914400" rtl="0" eaLnBrk="1" latinLnBrk="0" hangingPunct="1">
                        <a:buFont typeface="Arial" pitchFamily="34" charset="0"/>
                        <a:buChar char="•"/>
                      </a:pPr>
                      <a:r>
                        <a:rPr lang="en-US" sz="1200" b="0" kern="1200" dirty="0" smtClean="0">
                          <a:solidFill>
                            <a:schemeClr val="bg1"/>
                          </a:solidFill>
                          <a:latin typeface="+mn-lt"/>
                          <a:ea typeface="+mn-ea"/>
                          <a:cs typeface="+mn-cs"/>
                        </a:rPr>
                        <a:t> Digital signatures</a:t>
                      </a:r>
                      <a:endParaRPr lang="en-US" sz="1200" b="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562431">
                <a:tc>
                  <a:txBody>
                    <a:bodyPr/>
                    <a:lstStyle/>
                    <a:p>
                      <a:pPr marL="0" marR="0" algn="l" defTabSz="914400" rtl="0" eaLnBrk="1" latinLnBrk="0" hangingPunct="1">
                        <a:lnSpc>
                          <a:spcPct val="115000"/>
                        </a:lnSpc>
                        <a:spcBef>
                          <a:spcPts val="1000"/>
                        </a:spcBef>
                        <a:spcAft>
                          <a:spcPts val="0"/>
                        </a:spcAft>
                      </a:pPr>
                      <a:r>
                        <a:rPr lang="en-US" sz="16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R</a:t>
                      </a:r>
                      <a:r>
                        <a:rPr lang="en-US" sz="1600" kern="1200" dirty="0" smtClean="0">
                          <a:solidFill>
                            <a:schemeClr val="bg1"/>
                          </a:solidFill>
                          <a:latin typeface="+mn-lt"/>
                          <a:ea typeface="+mn-ea"/>
                          <a:cs typeface="+mn-cs"/>
                        </a:rPr>
                        <a:t>epudiation</a:t>
                      </a:r>
                      <a:endParaRPr lang="en-US" sz="160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Non Repudiation</a:t>
                      </a:r>
                      <a:endParaRPr lang="en-US" sz="160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lvl="0" algn="l" defTabSz="914400" rtl="0" eaLnBrk="1" latinLnBrk="0" hangingPunct="1">
                        <a:buFont typeface="Arial" pitchFamily="34" charset="0"/>
                        <a:buChar char="•"/>
                      </a:pPr>
                      <a:r>
                        <a:rPr lang="en-US" sz="1200" kern="1200" dirty="0" smtClean="0">
                          <a:solidFill>
                            <a:schemeClr val="bg1"/>
                          </a:solidFill>
                          <a:latin typeface="+mn-lt"/>
                          <a:ea typeface="+mn-ea"/>
                          <a:cs typeface="+mn-cs"/>
                        </a:rPr>
                        <a:t> </a:t>
                      </a:r>
                      <a:r>
                        <a:rPr lang="en-US" sz="1200" b="0" kern="1200" dirty="0" smtClean="0">
                          <a:solidFill>
                            <a:schemeClr val="bg1"/>
                          </a:solidFill>
                          <a:latin typeface="+mn-lt"/>
                          <a:ea typeface="+mn-ea"/>
                          <a:cs typeface="+mn-cs"/>
                        </a:rPr>
                        <a:t>Secure logging and auditing</a:t>
                      </a:r>
                    </a:p>
                    <a:p>
                      <a:pPr marL="0" lvl="0" algn="l" defTabSz="914400" rtl="0" eaLnBrk="1" latinLnBrk="0" hangingPunct="1">
                        <a:buFont typeface="Arial" pitchFamily="34" charset="0"/>
                        <a:buChar char="•"/>
                      </a:pPr>
                      <a:r>
                        <a:rPr lang="en-US" sz="1200" b="0" kern="1200" dirty="0" smtClean="0">
                          <a:solidFill>
                            <a:schemeClr val="bg1"/>
                          </a:solidFill>
                          <a:latin typeface="+mn-lt"/>
                          <a:ea typeface="+mn-ea"/>
                          <a:cs typeface="+mn-cs"/>
                        </a:rPr>
                        <a:t> Digital Signatures</a:t>
                      </a:r>
                      <a:endParaRPr lang="en-US" sz="1200" b="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46133">
                <a:tc>
                  <a:txBody>
                    <a:bodyPr/>
                    <a:lstStyle/>
                    <a:p>
                      <a:pPr marL="0" marR="0" algn="l" defTabSz="914400" rtl="0" eaLnBrk="1" latinLnBrk="0" hangingPunct="1">
                        <a:lnSpc>
                          <a:spcPct val="115000"/>
                        </a:lnSpc>
                        <a:spcBef>
                          <a:spcPts val="1000"/>
                        </a:spcBef>
                        <a:spcAft>
                          <a:spcPts val="0"/>
                        </a:spcAft>
                      </a:pPr>
                      <a:r>
                        <a:rPr lang="en-US" sz="16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I</a:t>
                      </a:r>
                      <a:r>
                        <a:rPr lang="en-US" sz="1600" kern="1200" dirty="0" smtClean="0">
                          <a:solidFill>
                            <a:schemeClr val="bg1"/>
                          </a:solidFill>
                          <a:latin typeface="+mn-lt"/>
                          <a:ea typeface="+mn-ea"/>
                          <a:cs typeface="+mn-cs"/>
                        </a:rPr>
                        <a:t>nformation Disclosure</a:t>
                      </a:r>
                      <a:endParaRPr lang="en-US" sz="160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Confidentiality</a:t>
                      </a:r>
                      <a:endParaRPr lang="en-US" sz="160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lvl="0">
                        <a:buFont typeface="Arial" pitchFamily="34" charset="0"/>
                        <a:buChar char="•"/>
                      </a:pPr>
                      <a:r>
                        <a:rPr lang="en-US" sz="1200" kern="1200" dirty="0" smtClean="0">
                          <a:solidFill>
                            <a:schemeClr val="bg1"/>
                          </a:solidFill>
                          <a:latin typeface="+mn-lt"/>
                          <a:ea typeface="+mn-ea"/>
                          <a:cs typeface="+mn-cs"/>
                        </a:rPr>
                        <a:t> Encryption</a:t>
                      </a:r>
                    </a:p>
                    <a:p>
                      <a:pPr>
                        <a:buFont typeface="Arial" pitchFamily="34" charset="0"/>
                        <a:buChar char="•"/>
                      </a:pPr>
                      <a:r>
                        <a:rPr lang="en-US" sz="1200" kern="1200" dirty="0" smtClean="0">
                          <a:solidFill>
                            <a:schemeClr val="bg1"/>
                          </a:solidFill>
                          <a:latin typeface="+mn-lt"/>
                          <a:ea typeface="+mn-ea"/>
                          <a:cs typeface="+mn-cs"/>
                        </a:rPr>
                        <a:t> ACLs</a:t>
                      </a:r>
                      <a:endParaRPr lang="en-US" sz="1200" b="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29343">
                <a:tc>
                  <a:txBody>
                    <a:bodyPr/>
                    <a:lstStyle/>
                    <a:p>
                      <a:pPr marL="0" marR="0" algn="l" defTabSz="914400" rtl="0" eaLnBrk="1" latinLnBrk="0" hangingPunct="1">
                        <a:lnSpc>
                          <a:spcPct val="115000"/>
                        </a:lnSpc>
                        <a:spcBef>
                          <a:spcPts val="1000"/>
                        </a:spcBef>
                        <a:spcAft>
                          <a:spcPts val="0"/>
                        </a:spcAft>
                      </a:pPr>
                      <a:r>
                        <a:rPr lang="en-US" sz="16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D</a:t>
                      </a:r>
                      <a:r>
                        <a:rPr lang="en-US" sz="1600" kern="1200" dirty="0" smtClean="0">
                          <a:solidFill>
                            <a:schemeClr val="bg1"/>
                          </a:solidFill>
                          <a:latin typeface="+mn-lt"/>
                          <a:ea typeface="+mn-ea"/>
                          <a:cs typeface="+mn-cs"/>
                        </a:rPr>
                        <a:t>enial of Service</a:t>
                      </a:r>
                      <a:endParaRPr lang="en-US" sz="160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Availability</a:t>
                      </a:r>
                      <a:endParaRPr lang="en-US" sz="160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lvl="0">
                        <a:buFont typeface="Arial" pitchFamily="34" charset="0"/>
                        <a:buChar char="•"/>
                      </a:pPr>
                      <a:r>
                        <a:rPr lang="en-US" sz="1200" kern="1200" dirty="0" smtClean="0">
                          <a:solidFill>
                            <a:schemeClr val="bg1"/>
                          </a:solidFill>
                          <a:latin typeface="+mn-lt"/>
                          <a:ea typeface="+mn-ea"/>
                          <a:cs typeface="+mn-cs"/>
                        </a:rPr>
                        <a:t> ACLs</a:t>
                      </a:r>
                    </a:p>
                    <a:p>
                      <a:pPr lvl="0">
                        <a:buFont typeface="Arial" pitchFamily="34" charset="0"/>
                        <a:buChar char="•"/>
                      </a:pPr>
                      <a:r>
                        <a:rPr lang="en-US" sz="1200" kern="1200" dirty="0" smtClean="0">
                          <a:solidFill>
                            <a:schemeClr val="bg1"/>
                          </a:solidFill>
                          <a:latin typeface="+mn-lt"/>
                          <a:ea typeface="+mn-ea"/>
                          <a:cs typeface="+mn-cs"/>
                        </a:rPr>
                        <a:t> Filtering</a:t>
                      </a:r>
                    </a:p>
                    <a:p>
                      <a:pPr>
                        <a:buFont typeface="Arial" pitchFamily="34" charset="0"/>
                        <a:buChar char="•"/>
                      </a:pPr>
                      <a:r>
                        <a:rPr lang="en-US" sz="1200" kern="1200" dirty="0" smtClean="0">
                          <a:solidFill>
                            <a:schemeClr val="bg1"/>
                          </a:solidFill>
                          <a:latin typeface="+mn-lt"/>
                          <a:ea typeface="+mn-ea"/>
                          <a:cs typeface="+mn-cs"/>
                        </a:rPr>
                        <a:t> Quotas</a:t>
                      </a:r>
                      <a:endParaRPr lang="en-US" sz="1200" b="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017049">
                <a:tc>
                  <a:txBody>
                    <a:bodyPr/>
                    <a:lstStyle/>
                    <a:p>
                      <a:pPr marL="0" marR="0" algn="l" defTabSz="914400" rtl="0" eaLnBrk="1" latinLnBrk="0" hangingPunct="1">
                        <a:lnSpc>
                          <a:spcPct val="115000"/>
                        </a:lnSpc>
                        <a:spcBef>
                          <a:spcPts val="1000"/>
                        </a:spcBef>
                        <a:spcAft>
                          <a:spcPts val="0"/>
                        </a:spcAft>
                      </a:pPr>
                      <a:r>
                        <a:rPr lang="en-US" sz="1600" b="1" kern="1200" cap="none" spc="0" dirty="0" smtClean="0">
                          <a:ln>
                            <a:noFill/>
                          </a:ln>
                          <a:solidFill>
                            <a:schemeClr val="accent3"/>
                          </a:solidFill>
                          <a:effectLst>
                            <a:outerShdw blurRad="38100" dist="38100" dir="2700000" algn="tl">
                              <a:srgbClr val="000000">
                                <a:alpha val="43137"/>
                              </a:srgbClr>
                            </a:outerShdw>
                          </a:effectLst>
                          <a:latin typeface="+mn-lt"/>
                          <a:ea typeface="+mn-ea"/>
                          <a:cs typeface="+mn-cs"/>
                        </a:rPr>
                        <a:t>E</a:t>
                      </a:r>
                      <a:r>
                        <a:rPr lang="en-US" sz="1600" kern="1200" dirty="0" smtClean="0">
                          <a:solidFill>
                            <a:schemeClr val="bg1"/>
                          </a:solidFill>
                          <a:latin typeface="+mn-lt"/>
                          <a:ea typeface="+mn-ea"/>
                          <a:cs typeface="+mn-cs"/>
                        </a:rPr>
                        <a:t>levation of Privilege</a:t>
                      </a:r>
                      <a:endParaRPr lang="en-US" sz="160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Authorization</a:t>
                      </a:r>
                      <a:endParaRPr lang="en-US" sz="160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lvl="0">
                        <a:buFont typeface="Arial" pitchFamily="34" charset="0"/>
                        <a:buChar char="•"/>
                      </a:pPr>
                      <a:r>
                        <a:rPr lang="en-US" sz="1200" kern="1200" dirty="0" smtClean="0">
                          <a:solidFill>
                            <a:schemeClr val="bg1"/>
                          </a:solidFill>
                          <a:latin typeface="+mn-lt"/>
                          <a:ea typeface="+mn-ea"/>
                          <a:cs typeface="+mn-cs"/>
                        </a:rPr>
                        <a:t> ACLs</a:t>
                      </a:r>
                    </a:p>
                    <a:p>
                      <a:pPr lvl="0">
                        <a:buFont typeface="Arial" pitchFamily="34" charset="0"/>
                        <a:buChar char="•"/>
                      </a:pPr>
                      <a:r>
                        <a:rPr lang="en-US" sz="1200" kern="1200" dirty="0" smtClean="0">
                          <a:solidFill>
                            <a:schemeClr val="bg1"/>
                          </a:solidFill>
                          <a:latin typeface="+mn-lt"/>
                          <a:ea typeface="+mn-ea"/>
                          <a:cs typeface="+mn-cs"/>
                        </a:rPr>
                        <a:t> Group or role membership</a:t>
                      </a:r>
                    </a:p>
                    <a:p>
                      <a:pPr lvl="0">
                        <a:buFont typeface="Arial" pitchFamily="34" charset="0"/>
                        <a:buChar char="•"/>
                      </a:pPr>
                      <a:r>
                        <a:rPr lang="en-US" sz="1200" kern="1200" dirty="0" smtClean="0">
                          <a:solidFill>
                            <a:schemeClr val="bg1"/>
                          </a:solidFill>
                          <a:latin typeface="+mn-lt"/>
                          <a:ea typeface="+mn-ea"/>
                          <a:cs typeface="+mn-cs"/>
                        </a:rPr>
                        <a:t> Privilege ownership</a:t>
                      </a:r>
                    </a:p>
                    <a:p>
                      <a:pPr>
                        <a:buFont typeface="Arial" pitchFamily="34" charset="0"/>
                        <a:buChar char="•"/>
                      </a:pPr>
                      <a:r>
                        <a:rPr lang="en-US" sz="1200" kern="1200" dirty="0" smtClean="0">
                          <a:solidFill>
                            <a:schemeClr val="bg1"/>
                          </a:solidFill>
                          <a:latin typeface="+mn-lt"/>
                          <a:ea typeface="+mn-ea"/>
                          <a:cs typeface="+mn-cs"/>
                        </a:rPr>
                        <a:t> Input validation</a:t>
                      </a:r>
                      <a:endParaRPr lang="en-US" sz="1200" b="0" kern="1200" dirty="0">
                        <a:solidFill>
                          <a:schemeClr val="bg1"/>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449881308"/>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Inventing Mitigations Is Hard: Don’t Do </a:t>
            </a:r>
            <a:r>
              <a:rPr lang="en-US" dirty="0"/>
              <a:t>I</a:t>
            </a:r>
            <a:r>
              <a:rPr lang="en-US" dirty="0" smtClean="0"/>
              <a:t>t</a:t>
            </a:r>
          </a:p>
        </p:txBody>
      </p:sp>
      <p:sp>
        <p:nvSpPr>
          <p:cNvPr id="4099" name="Rectangle 25"/>
          <p:cNvSpPr>
            <a:spLocks noGrp="1" noChangeArrowheads="1"/>
          </p:cNvSpPr>
          <p:nvPr>
            <p:ph idx="1"/>
          </p:nvPr>
        </p:nvSpPr>
        <p:spPr/>
        <p:txBody>
          <a:bodyPr/>
          <a:lstStyle/>
          <a:p>
            <a:r>
              <a:rPr lang="en-US" dirty="0" smtClean="0"/>
              <a:t>Mitigations are an area of expertise, such as networking, databases, or cryptography</a:t>
            </a:r>
          </a:p>
          <a:p>
            <a:r>
              <a:rPr lang="en-US" dirty="0" smtClean="0"/>
              <a:t>Amateurs make mistakes, but so do pros</a:t>
            </a:r>
          </a:p>
          <a:p>
            <a:r>
              <a:rPr lang="en-US" dirty="0" smtClean="0"/>
              <a:t>Mitigation failures will appear to work</a:t>
            </a:r>
          </a:p>
          <a:p>
            <a:pPr lvl="1"/>
            <a:r>
              <a:rPr lang="en-US" dirty="0" smtClean="0"/>
              <a:t>Until an expert looks at them</a:t>
            </a:r>
          </a:p>
          <a:p>
            <a:pPr lvl="1"/>
            <a:r>
              <a:rPr lang="en-US" dirty="0" smtClean="0"/>
              <a:t>We hope that expert will work for us</a:t>
            </a:r>
          </a:p>
          <a:p>
            <a:r>
              <a:rPr lang="en-US" dirty="0" smtClean="0"/>
              <a:t>When you need to invent mitigations, get expert help</a:t>
            </a:r>
            <a:endParaRPr lang="en-US" dirty="0"/>
          </a:p>
        </p:txBody>
      </p:sp>
    </p:spTree>
    <p:extLst>
      <p:ext uri="{BB962C8B-B14F-4D97-AF65-F5344CB8AC3E}">
        <p14:creationId xmlns:p14="http://schemas.microsoft.com/office/powerpoint/2010/main" val="1914326104"/>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Sample Mitigation</a:t>
            </a:r>
          </a:p>
        </p:txBody>
      </p:sp>
      <p:sp>
        <p:nvSpPr>
          <p:cNvPr id="4099" name="Rectangle 25"/>
          <p:cNvSpPr>
            <a:spLocks noGrp="1" noChangeArrowheads="1"/>
          </p:cNvSpPr>
          <p:nvPr>
            <p:ph idx="1"/>
          </p:nvPr>
        </p:nvSpPr>
        <p:spPr/>
        <p:txBody>
          <a:bodyPr/>
          <a:lstStyle/>
          <a:p>
            <a:r>
              <a:rPr lang="en-US" dirty="0" smtClean="0"/>
              <a:t>Mitigation #54, Rasterization Service performs the following mitigation strategies:</a:t>
            </a:r>
          </a:p>
          <a:p>
            <a:pPr lvl="1"/>
            <a:r>
              <a:rPr lang="en-US" dirty="0" smtClean="0"/>
              <a:t>OM is validated and checked by (component) before being handed over to Rasterization Service</a:t>
            </a:r>
          </a:p>
          <a:p>
            <a:pPr lvl="1"/>
            <a:r>
              <a:rPr lang="en-US" dirty="0" smtClean="0"/>
              <a:t>The resources are decoded and validated by interacting subsystems, such as [foo], [bar], and [boop]</a:t>
            </a:r>
          </a:p>
          <a:p>
            <a:pPr lvl="1"/>
            <a:r>
              <a:rPr lang="en-US" dirty="0" smtClean="0"/>
              <a:t>Rasterization ensures that if there are any resource problems while loading and converting OM to raster data, it returns a proper error code</a:t>
            </a:r>
          </a:p>
          <a:p>
            <a:pPr lvl="1"/>
            <a:r>
              <a:rPr lang="en-US" dirty="0" smtClean="0"/>
              <a:t>Rasterization Service will be thoroughly fuzz tested</a:t>
            </a:r>
          </a:p>
          <a:p>
            <a:pPr lvl="2"/>
            <a:r>
              <a:rPr lang="en-US" dirty="0" smtClean="0"/>
              <a:t>(Comment: Fuzzing isn’t a mitigation, but it’s a great thing to plan as part 4)</a:t>
            </a:r>
          </a:p>
        </p:txBody>
      </p:sp>
    </p:spTree>
    <p:extLst>
      <p:ext uri="{BB962C8B-B14F-4D97-AF65-F5344CB8AC3E}">
        <p14:creationId xmlns:p14="http://schemas.microsoft.com/office/powerpoint/2010/main" val="1824198315"/>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Improving Sample Mitigation: Validated-For</a:t>
            </a:r>
          </a:p>
        </p:txBody>
      </p:sp>
      <p:sp>
        <p:nvSpPr>
          <p:cNvPr id="4099" name="Rectangle 25"/>
          <p:cNvSpPr>
            <a:spLocks noGrp="1" noChangeArrowheads="1"/>
          </p:cNvSpPr>
          <p:nvPr>
            <p:ph idx="1"/>
          </p:nvPr>
        </p:nvSpPr>
        <p:spPr/>
        <p:txBody>
          <a:bodyPr/>
          <a:lstStyle/>
          <a:p>
            <a:r>
              <a:rPr lang="en-US" dirty="0" smtClean="0"/>
              <a:t>“OM is validated and checked by [component] before being  handed over to Rasterization Service”</a:t>
            </a:r>
          </a:p>
          <a:p>
            <a:r>
              <a:rPr lang="en-US" dirty="0" smtClean="0"/>
              <a:t>Validated for what?  Be specific!</a:t>
            </a:r>
          </a:p>
          <a:p>
            <a:pPr lvl="1"/>
            <a:r>
              <a:rPr lang="en-US" dirty="0" smtClean="0"/>
              <a:t>“…validates that each element is unique.”</a:t>
            </a:r>
          </a:p>
          <a:p>
            <a:pPr lvl="1"/>
            <a:r>
              <a:rPr lang="en-US" dirty="0" smtClean="0"/>
              <a:t>“…validates that the URL is RFC-1738 compliant, but note URL may be to http://evil.com/ownme.html”</a:t>
            </a:r>
          </a:p>
          <a:p>
            <a:pPr lvl="1"/>
            <a:r>
              <a:rPr lang="en-US" dirty="0" smtClean="0"/>
              <a:t>(Also a great external security note)</a:t>
            </a:r>
            <a:endParaRPr lang="en-US" dirty="0"/>
          </a:p>
        </p:txBody>
      </p:sp>
    </p:spTree>
    <p:extLst>
      <p:ext uri="{BB962C8B-B14F-4D97-AF65-F5344CB8AC3E}">
        <p14:creationId xmlns:p14="http://schemas.microsoft.com/office/powerpoint/2010/main" val="1169789098"/>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The Process: Validation</a:t>
            </a:r>
          </a:p>
        </p:txBody>
      </p:sp>
      <p:graphicFrame>
        <p:nvGraphicFramePr>
          <p:cNvPr id="5" name="Diagram 4"/>
          <p:cNvGraphicFramePr/>
          <p:nvPr>
            <p:extLst>
              <p:ext uri="{D42A27DB-BD31-4B8C-83A1-F6EECF244321}">
                <p14:modId xmlns:p14="http://schemas.microsoft.com/office/powerpoint/2010/main" val="3861684995"/>
              </p:ext>
            </p:extLst>
          </p:nvPr>
        </p:nvGraphicFramePr>
        <p:xfrm>
          <a:off x="1685470" y="1468853"/>
          <a:ext cx="6496493" cy="4678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728676" y="1564106"/>
            <a:ext cx="1295400" cy="369332"/>
          </a:xfrm>
          <a:prstGeom prst="rect">
            <a:avLst/>
          </a:prstGeom>
          <a:noFill/>
        </p:spPr>
        <p:txBody>
          <a:bodyPr wrap="square" rtlCol="0">
            <a:spAutoFit/>
          </a:bodyPr>
          <a:lstStyle/>
          <a:p>
            <a:pPr algn="ctr" defTabSz="889000">
              <a:lnSpc>
                <a:spcPct val="90000"/>
              </a:lnSpc>
              <a:spcAft>
                <a:spcPct val="35000"/>
              </a:spcAft>
            </a:pPr>
            <a:r>
              <a:rPr lang="en-US" sz="2000" b="1" dirty="0" smtClean="0">
                <a:solidFill>
                  <a:schemeClr val="lt1"/>
                </a:solidFill>
                <a:effectLst>
                  <a:outerShdw blurRad="38100" dist="38100" dir="2700000" algn="tl">
                    <a:srgbClr val="000000">
                      <a:alpha val="43137"/>
                    </a:srgbClr>
                  </a:outerShdw>
                </a:effectLst>
                <a:latin typeface="+mn-lt"/>
                <a:cs typeface="+mn-cs"/>
              </a:rPr>
              <a:t>Vision</a:t>
            </a:r>
          </a:p>
        </p:txBody>
      </p:sp>
      <p:cxnSp>
        <p:nvCxnSpPr>
          <p:cNvPr id="7" name="Straight Arrow Connector 6"/>
          <p:cNvCxnSpPr/>
          <p:nvPr/>
        </p:nvCxnSpPr>
        <p:spPr>
          <a:xfrm>
            <a:off x="2015939" y="1746143"/>
            <a:ext cx="2094113" cy="363609"/>
          </a:xfrm>
          <a:prstGeom prst="straightConnector1">
            <a:avLst/>
          </a:prstGeom>
          <a:ln w="25400" cap="rnd">
            <a:solidFill>
              <a:schemeClr val="tx2">
                <a:lumMod val="60000"/>
                <a:lumOff val="40000"/>
                <a:alpha val="75000"/>
              </a:scheme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609600" y="1219200"/>
            <a:ext cx="1424066" cy="1032116"/>
            <a:chOff x="1169519" y="1569619"/>
            <a:chExt cx="1424066" cy="1032116"/>
          </a:xfrm>
        </p:grpSpPr>
        <p:sp>
          <p:nvSpPr>
            <p:cNvPr id="9" name="Rounded Rectangle 8"/>
            <p:cNvSpPr/>
            <p:nvPr/>
          </p:nvSpPr>
          <p:spPr>
            <a:xfrm>
              <a:off x="1169519" y="1569619"/>
              <a:ext cx="1424066" cy="1032116"/>
            </a:xfrm>
            <a:prstGeom prst="roundRect">
              <a:avLst/>
            </a:prstGeom>
            <a:gradFill>
              <a:gsLst>
                <a:gs pos="0">
                  <a:schemeClr val="accent1"/>
                </a:gs>
                <a:gs pos="80000">
                  <a:schemeClr val="accent4">
                    <a:shade val="93000"/>
                    <a:satMod val="130000"/>
                  </a:schemeClr>
                </a:gs>
                <a:gs pos="100000">
                  <a:schemeClr val="accent4">
                    <a:shade val="94000"/>
                    <a:satMod val="135000"/>
                  </a:schemeClr>
                </a:gs>
              </a:gsLst>
            </a:gradFill>
            <a:scene3d>
              <a:camera prst="orthographicFront"/>
              <a:lightRig rig="flat" dir="t"/>
            </a:scene3d>
          </p:spPr>
          <p:style>
            <a:lnRef idx="1">
              <a:schemeClr val="accent4"/>
            </a:lnRef>
            <a:fillRef idx="3">
              <a:schemeClr val="accent4"/>
            </a:fillRef>
            <a:effectRef idx="2">
              <a:schemeClr val="accent4"/>
            </a:effectRef>
            <a:fontRef idx="minor">
              <a:schemeClr val="lt1"/>
            </a:fontRef>
          </p:style>
        </p:sp>
        <p:sp>
          <p:nvSpPr>
            <p:cNvPr id="10" name="TextBox 9"/>
            <p:cNvSpPr txBox="1"/>
            <p:nvPr/>
          </p:nvSpPr>
          <p:spPr>
            <a:xfrm>
              <a:off x="1212395" y="1914525"/>
              <a:ext cx="1295400" cy="369332"/>
            </a:xfrm>
            <a:prstGeom prst="rect">
              <a:avLst/>
            </a:prstGeom>
            <a:noFill/>
          </p:spPr>
          <p:txBody>
            <a:bodyPr wrap="square" rtlCol="0">
              <a:spAutoFit/>
            </a:bodyPr>
            <a:lstStyle/>
            <a:p>
              <a:pPr algn="ctr" defTabSz="889000">
                <a:lnSpc>
                  <a:spcPct val="90000"/>
                </a:lnSpc>
                <a:spcAft>
                  <a:spcPct val="35000"/>
                </a:spcAft>
              </a:pPr>
              <a:r>
                <a:rPr lang="en-US" sz="2000" b="1" dirty="0" smtClean="0">
                  <a:solidFill>
                    <a:schemeClr val="lt1"/>
                  </a:solidFill>
                  <a:effectLst>
                    <a:outerShdw blurRad="38100" dist="38100" dir="2700000" algn="tl">
                      <a:srgbClr val="000000">
                        <a:alpha val="43137"/>
                      </a:srgbClr>
                    </a:outerShdw>
                  </a:effectLst>
                  <a:latin typeface="+mn-lt"/>
                  <a:cs typeface="+mn-cs"/>
                </a:rPr>
                <a:t>Vision</a:t>
              </a:r>
            </a:p>
          </p:txBody>
        </p:sp>
      </p:grpSp>
      <p:cxnSp>
        <p:nvCxnSpPr>
          <p:cNvPr id="11" name="Straight Arrow Connector 10"/>
          <p:cNvCxnSpPr/>
          <p:nvPr/>
        </p:nvCxnSpPr>
        <p:spPr>
          <a:xfrm rot="10800000">
            <a:off x="2074424" y="2882638"/>
            <a:ext cx="1132115" cy="381000"/>
          </a:xfrm>
          <a:prstGeom prst="straightConnector1">
            <a:avLst/>
          </a:prstGeom>
          <a:ln w="25400" cap="rnd">
            <a:solidFill>
              <a:srgbClr val="C00000">
                <a:alpha val="75000"/>
              </a:srgb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609600" y="2394851"/>
            <a:ext cx="1424066" cy="1032116"/>
            <a:chOff x="1147749" y="2745270"/>
            <a:chExt cx="1424066" cy="1032116"/>
          </a:xfrm>
        </p:grpSpPr>
        <p:sp>
          <p:nvSpPr>
            <p:cNvPr id="13" name="Rounded Rectangle 12"/>
            <p:cNvSpPr/>
            <p:nvPr/>
          </p:nvSpPr>
          <p:spPr>
            <a:xfrm>
              <a:off x="1147749" y="2745270"/>
              <a:ext cx="1424066" cy="1032116"/>
            </a:xfrm>
            <a:prstGeom prst="roundRect">
              <a:avLst/>
            </a:prstGeom>
            <a:solidFill>
              <a:srgbClr val="C00000"/>
            </a:solidFill>
            <a:ln>
              <a:solidFill>
                <a:srgbClr val="C00000"/>
              </a:solidFill>
            </a:ln>
            <a:scene3d>
              <a:camera prst="orthographicFront"/>
              <a:lightRig rig="flat" dir="t"/>
            </a:scene3d>
          </p:spPr>
          <p:style>
            <a:lnRef idx="1">
              <a:schemeClr val="accent4"/>
            </a:lnRef>
            <a:fillRef idx="3">
              <a:schemeClr val="accent4"/>
            </a:fillRef>
            <a:effectRef idx="2">
              <a:schemeClr val="accent4"/>
            </a:effectRef>
            <a:fontRef idx="minor">
              <a:schemeClr val="lt1"/>
            </a:fontRef>
          </p:style>
        </p:sp>
        <p:sp>
          <p:nvSpPr>
            <p:cNvPr id="14" name="TextBox 13"/>
            <p:cNvSpPr txBox="1"/>
            <p:nvPr/>
          </p:nvSpPr>
          <p:spPr>
            <a:xfrm>
              <a:off x="1234167" y="2981323"/>
              <a:ext cx="1295400" cy="563231"/>
            </a:xfrm>
            <a:prstGeom prst="rect">
              <a:avLst/>
            </a:prstGeom>
            <a:noFill/>
          </p:spPr>
          <p:txBody>
            <a:bodyPr wrap="square" rtlCol="0">
              <a:spAutoFit/>
            </a:bodyPr>
            <a:lstStyle/>
            <a:p>
              <a:pPr algn="ctr" defTabSz="889000">
                <a:lnSpc>
                  <a:spcPct val="90000"/>
                </a:lnSpc>
                <a:spcAft>
                  <a:spcPct val="35000"/>
                </a:spcAft>
              </a:pPr>
              <a:r>
                <a:rPr lang="en-US" sz="1700" b="1" dirty="0" smtClean="0">
                  <a:solidFill>
                    <a:schemeClr val="lt1"/>
                  </a:solidFill>
                  <a:effectLst>
                    <a:outerShdw blurRad="38100" dist="38100" dir="2700000" algn="tl">
                      <a:srgbClr val="000000">
                        <a:alpha val="43137"/>
                      </a:srgbClr>
                    </a:outerShdw>
                  </a:effectLst>
                  <a:latin typeface="+mn-lt"/>
                  <a:cs typeface="+mn-cs"/>
                </a:rPr>
                <a:t>Implemen-tation</a:t>
              </a:r>
            </a:p>
          </p:txBody>
        </p:sp>
      </p:grpSp>
    </p:spTree>
    <p:extLst>
      <p:ext uri="{BB962C8B-B14F-4D97-AF65-F5344CB8AC3E}">
        <p14:creationId xmlns:p14="http://schemas.microsoft.com/office/powerpoint/2010/main" val="120674101"/>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Validating Threat Models</a:t>
            </a:r>
          </a:p>
        </p:txBody>
      </p:sp>
      <p:sp>
        <p:nvSpPr>
          <p:cNvPr id="4099" name="Rectangle 25"/>
          <p:cNvSpPr>
            <a:spLocks noGrp="1" noChangeArrowheads="1"/>
          </p:cNvSpPr>
          <p:nvPr>
            <p:ph idx="1"/>
          </p:nvPr>
        </p:nvSpPr>
        <p:spPr/>
        <p:txBody>
          <a:bodyPr/>
          <a:lstStyle/>
          <a:p>
            <a:r>
              <a:rPr lang="en-US" dirty="0" smtClean="0"/>
              <a:t>Validate the whole threat model</a:t>
            </a:r>
          </a:p>
          <a:p>
            <a:pPr lvl="1"/>
            <a:r>
              <a:rPr lang="en-US" dirty="0" smtClean="0"/>
              <a:t>Does diagram match final code?</a:t>
            </a:r>
          </a:p>
          <a:p>
            <a:pPr lvl="1"/>
            <a:r>
              <a:rPr lang="en-US" dirty="0" smtClean="0"/>
              <a:t>Are threats enumerated?</a:t>
            </a:r>
          </a:p>
          <a:p>
            <a:pPr lvl="1"/>
            <a:r>
              <a:rPr lang="en-US" dirty="0" smtClean="0"/>
              <a:t>Minimum: STRIDE per element that touches a trust boundary</a:t>
            </a:r>
          </a:p>
          <a:p>
            <a:pPr lvl="1"/>
            <a:r>
              <a:rPr lang="en-US" dirty="0" smtClean="0"/>
              <a:t>Has Test / QA reviewed the model?</a:t>
            </a:r>
          </a:p>
          <a:p>
            <a:pPr lvl="2"/>
            <a:r>
              <a:rPr lang="en-US" dirty="0" smtClean="0"/>
              <a:t> Tester approach often finds issues with threat model or details</a:t>
            </a:r>
          </a:p>
          <a:p>
            <a:pPr lvl="1"/>
            <a:r>
              <a:rPr lang="en-US" dirty="0" smtClean="0"/>
              <a:t>Is each threat mitigated?</a:t>
            </a:r>
          </a:p>
          <a:p>
            <a:pPr lvl="1"/>
            <a:r>
              <a:rPr lang="en-US" dirty="0" smtClean="0"/>
              <a:t>Are mitigations done right?</a:t>
            </a:r>
          </a:p>
          <a:p>
            <a:r>
              <a:rPr lang="en-US" dirty="0" smtClean="0"/>
              <a:t>Did you check these before Final Security Review?</a:t>
            </a:r>
          </a:p>
          <a:p>
            <a:pPr lvl="1"/>
            <a:r>
              <a:rPr lang="en-US" dirty="0" smtClean="0"/>
              <a:t>Shipping will be more predictable</a:t>
            </a:r>
          </a:p>
          <a:p>
            <a:pPr lvl="1"/>
            <a:endParaRPr lang="en-US" dirty="0"/>
          </a:p>
        </p:txBody>
      </p:sp>
    </p:spTree>
    <p:extLst>
      <p:ext uri="{BB962C8B-B14F-4D97-AF65-F5344CB8AC3E}">
        <p14:creationId xmlns:p14="http://schemas.microsoft.com/office/powerpoint/2010/main" val="1448356485"/>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Validate Quality of Threats and Mitigations</a:t>
            </a:r>
          </a:p>
        </p:txBody>
      </p:sp>
      <p:sp>
        <p:nvSpPr>
          <p:cNvPr id="4099" name="Rectangle 25"/>
          <p:cNvSpPr>
            <a:spLocks noGrp="1" noChangeArrowheads="1"/>
          </p:cNvSpPr>
          <p:nvPr>
            <p:ph idx="1"/>
          </p:nvPr>
        </p:nvSpPr>
        <p:spPr/>
        <p:txBody>
          <a:bodyPr/>
          <a:lstStyle/>
          <a:p>
            <a:r>
              <a:rPr lang="en-US" dirty="0" smtClean="0"/>
              <a:t>Threats: Do they</a:t>
            </a:r>
          </a:p>
          <a:p>
            <a:pPr lvl="1"/>
            <a:r>
              <a:rPr lang="en-US" dirty="0" smtClean="0"/>
              <a:t>Describe the attack?</a:t>
            </a:r>
          </a:p>
          <a:p>
            <a:pPr lvl="1"/>
            <a:r>
              <a:rPr lang="en-US" dirty="0" smtClean="0"/>
              <a:t>Describe the context?</a:t>
            </a:r>
          </a:p>
          <a:p>
            <a:pPr lvl="1"/>
            <a:r>
              <a:rPr lang="en-US" dirty="0" smtClean="0"/>
              <a:t>Describe the impact?</a:t>
            </a:r>
          </a:p>
          <a:p>
            <a:r>
              <a:rPr lang="en-US" dirty="0" smtClean="0"/>
              <a:t>Mitigations</a:t>
            </a:r>
          </a:p>
          <a:p>
            <a:pPr lvl="1"/>
            <a:r>
              <a:rPr lang="en-US" dirty="0" smtClean="0"/>
              <a:t>Associate with a threat</a:t>
            </a:r>
          </a:p>
          <a:p>
            <a:pPr lvl="1"/>
            <a:r>
              <a:rPr lang="en-US" dirty="0" smtClean="0"/>
              <a:t>Describe the mitigations</a:t>
            </a:r>
          </a:p>
          <a:p>
            <a:pPr lvl="1"/>
            <a:r>
              <a:rPr lang="en-US" dirty="0" smtClean="0"/>
              <a:t>File a bug</a:t>
            </a:r>
          </a:p>
          <a:p>
            <a:pPr lvl="2"/>
            <a:r>
              <a:rPr lang="en-US" dirty="0" smtClean="0"/>
              <a:t>  Fuzzing is a test tactic, not a mitigation</a:t>
            </a:r>
          </a:p>
          <a:p>
            <a:pPr lvl="1"/>
            <a:endParaRPr lang="en-US" dirty="0"/>
          </a:p>
        </p:txBody>
      </p:sp>
      <p:sp>
        <p:nvSpPr>
          <p:cNvPr id="5" name="Multiply 4"/>
          <p:cNvSpPr/>
          <p:nvPr/>
        </p:nvSpPr>
        <p:spPr>
          <a:xfrm>
            <a:off x="714904" y="4781550"/>
            <a:ext cx="314325" cy="323850"/>
          </a:xfrm>
          <a:prstGeom prst="mathMultiply">
            <a:avLst/>
          </a:prstGeom>
          <a:solidFill>
            <a:srgbClr val="FFC00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8939088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Introduction and Goals</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2963192304"/>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Validate Information Captured</a:t>
            </a:r>
          </a:p>
        </p:txBody>
      </p:sp>
      <p:sp>
        <p:nvSpPr>
          <p:cNvPr id="4099" name="Rectangle 25"/>
          <p:cNvSpPr>
            <a:spLocks noGrp="1" noChangeArrowheads="1"/>
          </p:cNvSpPr>
          <p:nvPr>
            <p:ph idx="1"/>
          </p:nvPr>
        </p:nvSpPr>
        <p:spPr/>
        <p:txBody>
          <a:bodyPr/>
          <a:lstStyle/>
          <a:p>
            <a:r>
              <a:rPr lang="en-US" dirty="0" smtClean="0"/>
              <a:t>Dependencies</a:t>
            </a:r>
          </a:p>
          <a:p>
            <a:pPr lvl="1"/>
            <a:r>
              <a:rPr lang="en-US" dirty="0" smtClean="0"/>
              <a:t>What other code are you using?</a:t>
            </a:r>
          </a:p>
          <a:p>
            <a:pPr lvl="1"/>
            <a:r>
              <a:rPr lang="en-US" dirty="0" smtClean="0"/>
              <a:t>What security functions are in that other code? </a:t>
            </a:r>
          </a:p>
          <a:p>
            <a:pPr lvl="1"/>
            <a:r>
              <a:rPr lang="en-US" dirty="0" smtClean="0"/>
              <a:t>Are you sure?</a:t>
            </a:r>
          </a:p>
          <a:p>
            <a:r>
              <a:rPr lang="en-US" dirty="0" smtClean="0"/>
              <a:t>Assumptions</a:t>
            </a:r>
          </a:p>
          <a:p>
            <a:pPr lvl="1"/>
            <a:r>
              <a:rPr lang="en-US" dirty="0" smtClean="0"/>
              <a:t>Things you note as you build the threat model</a:t>
            </a:r>
          </a:p>
          <a:p>
            <a:pPr lvl="2">
              <a:buFont typeface="Courier New" panose="02070309020205020404" pitchFamily="49" charset="0"/>
              <a:buChar char="o"/>
            </a:pPr>
            <a:r>
              <a:rPr lang="en-US" dirty="0" smtClean="0"/>
              <a:t>“HTTP.sys will protect us against SQL Injection”</a:t>
            </a:r>
          </a:p>
          <a:p>
            <a:pPr lvl="2">
              <a:buFont typeface="Courier New" panose="02070309020205020404" pitchFamily="49" charset="0"/>
              <a:buChar char="o"/>
            </a:pPr>
            <a:r>
              <a:rPr lang="en-US" dirty="0" smtClean="0"/>
              <a:t>“LPC will protect us from malformed messages”</a:t>
            </a:r>
          </a:p>
          <a:p>
            <a:pPr lvl="2">
              <a:buFont typeface="Courier New" panose="02070309020205020404" pitchFamily="49" charset="0"/>
              <a:buChar char="o"/>
            </a:pPr>
            <a:r>
              <a:rPr lang="en-US" dirty="0" smtClean="0"/>
              <a:t>    GenRandom will give us crypto-strong randomness</a:t>
            </a:r>
          </a:p>
          <a:p>
            <a:endParaRPr lang="en-US" dirty="0"/>
          </a:p>
        </p:txBody>
      </p:sp>
      <p:sp>
        <p:nvSpPr>
          <p:cNvPr id="4" name="Multiply 3"/>
          <p:cNvSpPr/>
          <p:nvPr/>
        </p:nvSpPr>
        <p:spPr>
          <a:xfrm>
            <a:off x="609600" y="3886200"/>
            <a:ext cx="314325" cy="323850"/>
          </a:xfrm>
          <a:prstGeom prst="mathMultiply">
            <a:avLst/>
          </a:prstGeom>
          <a:solidFill>
            <a:srgbClr val="FFC00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5" name="Multiply 4"/>
          <p:cNvSpPr/>
          <p:nvPr/>
        </p:nvSpPr>
        <p:spPr>
          <a:xfrm>
            <a:off x="609600" y="4292600"/>
            <a:ext cx="314325" cy="323850"/>
          </a:xfrm>
          <a:prstGeom prst="mathMultiply">
            <a:avLst/>
          </a:prstGeom>
          <a:solidFill>
            <a:srgbClr val="FFC00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6" name="L-Shape 5"/>
          <p:cNvSpPr/>
          <p:nvPr/>
        </p:nvSpPr>
        <p:spPr>
          <a:xfrm rot="18930973">
            <a:off x="655911" y="4717124"/>
            <a:ext cx="241643" cy="146901"/>
          </a:xfrm>
          <a:prstGeom prst="corner">
            <a:avLst>
              <a:gd name="adj1" fmla="val 50000"/>
              <a:gd name="adj2" fmla="val 36202"/>
            </a:avLst>
          </a:prstGeom>
          <a:solidFill>
            <a:srgbClr val="00CC00"/>
          </a:solidFill>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42174032"/>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lvl="0"/>
            <a:r>
              <a:rPr lang="en-US" dirty="0" smtClean="0"/>
              <a:t>More Sample Mitigations</a:t>
            </a:r>
            <a:endParaRPr lang="en-US" dirty="0"/>
          </a:p>
        </p:txBody>
      </p:sp>
      <p:sp>
        <p:nvSpPr>
          <p:cNvPr id="3" name="Content Placeholder 2"/>
          <p:cNvSpPr>
            <a:spLocks noGrp="1"/>
          </p:cNvSpPr>
          <p:nvPr>
            <p:ph idx="1"/>
          </p:nvPr>
        </p:nvSpPr>
        <p:spPr/>
        <p:txBody>
          <a:bodyPr/>
          <a:lstStyle/>
          <a:p>
            <a:pPr indent="-228600">
              <a:buFont typeface="Arial" panose="020B0604020202020204" pitchFamily="34" charset="0"/>
              <a:buChar char="•"/>
            </a:pPr>
            <a:r>
              <a:rPr lang="en-US" sz="2400" dirty="0" smtClean="0"/>
              <a:t>Mitigation #3: The Publish License is created by RMS, and we've been advised that it's only OK to include an unencrypted e-mail address if it's required for the service to work. Even if it is required, it seems like a bad idea due to easy e-mail harvesting. </a:t>
            </a:r>
          </a:p>
          <a:p>
            <a:pPr indent="-228600">
              <a:buFont typeface="Arial" panose="020B0604020202020204" pitchFamily="34" charset="0"/>
              <a:buChar char="•"/>
            </a:pPr>
            <a:r>
              <a:rPr lang="en-US" sz="2400" dirty="0" smtClean="0"/>
              <a:t>Primary Mitigation: Bug #123456 has been filed against the RMS team to investigate removing the e-mail address from this element. If that's possible, this would be the best solution to our threat. </a:t>
            </a:r>
          </a:p>
          <a:p>
            <a:pPr indent="-228600">
              <a:buFont typeface="Arial" panose="020B0604020202020204" pitchFamily="34" charset="0"/>
              <a:buChar char="•"/>
            </a:pPr>
            <a:r>
              <a:rPr lang="en-US" sz="2400" dirty="0" smtClean="0"/>
              <a:t>Backup Mitigation: It's acceptable to mitigate this by warning the document author that their e-mail address may be included in the document. If we have to ship it, the user interface will be updated to give clear disclosure to the author when they are protecting a document.</a:t>
            </a:r>
          </a:p>
          <a:p>
            <a:endParaRPr lang="en-US" dirty="0" smtClean="0"/>
          </a:p>
        </p:txBody>
      </p:sp>
    </p:spTree>
    <p:extLst>
      <p:ext uri="{BB962C8B-B14F-4D97-AF65-F5344CB8AC3E}">
        <p14:creationId xmlns:p14="http://schemas.microsoft.com/office/powerpoint/2010/main" val="3532066447"/>
      </p:ext>
    </p:extLst>
  </p:cSld>
  <p:clrMapOvr>
    <a:masterClrMapping/>
  </p:clrMapOvr>
  <p:transition>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lvl="0"/>
            <a:r>
              <a:rPr lang="en-US" dirty="0" smtClean="0"/>
              <a:t>Effective Threat Modeling Meetings</a:t>
            </a:r>
            <a:endParaRPr lang="en-US" dirty="0"/>
          </a:p>
        </p:txBody>
      </p:sp>
      <p:sp>
        <p:nvSpPr>
          <p:cNvPr id="3" name="Content Placeholder 2"/>
          <p:cNvSpPr>
            <a:spLocks noGrp="1"/>
          </p:cNvSpPr>
          <p:nvPr>
            <p:ph idx="1"/>
          </p:nvPr>
        </p:nvSpPr>
        <p:spPr/>
        <p:txBody>
          <a:bodyPr/>
          <a:lstStyle/>
          <a:p>
            <a:r>
              <a:rPr lang="en-US" dirty="0" smtClean="0"/>
              <a:t>Develop draft threat model before the meeting</a:t>
            </a:r>
          </a:p>
          <a:p>
            <a:pPr lvl="1"/>
            <a:r>
              <a:rPr lang="en-US" dirty="0" smtClean="0"/>
              <a:t>Use the meeting to discuss</a:t>
            </a:r>
          </a:p>
          <a:p>
            <a:r>
              <a:rPr lang="en-US" dirty="0" smtClean="0"/>
              <a:t>Start with a DFD walkthrough</a:t>
            </a:r>
          </a:p>
          <a:p>
            <a:r>
              <a:rPr lang="en-US" dirty="0" smtClean="0"/>
              <a:t>Identify most interesting elements</a:t>
            </a:r>
          </a:p>
          <a:p>
            <a:pPr lvl="1"/>
            <a:r>
              <a:rPr lang="en-US" dirty="0" smtClean="0"/>
              <a:t>Assets (if you identify any)</a:t>
            </a:r>
          </a:p>
          <a:p>
            <a:pPr lvl="1"/>
            <a:r>
              <a:rPr lang="en-US" dirty="0" smtClean="0"/>
              <a:t>Entry points/trust boundaries</a:t>
            </a:r>
          </a:p>
          <a:p>
            <a:r>
              <a:rPr lang="en-US" dirty="0" smtClean="0"/>
              <a:t>Walk through STRIDE against those elements</a:t>
            </a:r>
          </a:p>
          <a:p>
            <a:r>
              <a:rPr lang="en-US" dirty="0" smtClean="0"/>
              <a:t>Threats that cross elements/recur</a:t>
            </a:r>
          </a:p>
          <a:p>
            <a:pPr lvl="1"/>
            <a:r>
              <a:rPr lang="en-US" dirty="0" smtClean="0"/>
              <a:t>Consider library, redesigns</a:t>
            </a:r>
          </a:p>
          <a:p>
            <a:pPr lvl="1"/>
            <a:endParaRPr lang="en-US" dirty="0"/>
          </a:p>
        </p:txBody>
      </p:sp>
    </p:spTree>
    <p:extLst>
      <p:ext uri="{BB962C8B-B14F-4D97-AF65-F5344CB8AC3E}">
        <p14:creationId xmlns:p14="http://schemas.microsoft.com/office/powerpoint/2010/main" val="2004122902"/>
      </p:ext>
    </p:extLst>
  </p:cSld>
  <p:clrMapOvr>
    <a:masterClrMapping/>
  </p:clrMapOvr>
  <p:transition>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Threat Modeling Video</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664058545"/>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4"/>
          <p:cNvSpPr>
            <a:spLocks noGrp="1" noChangeArrowheads="1"/>
          </p:cNvSpPr>
          <p:nvPr>
            <p:ph type="title"/>
          </p:nvPr>
        </p:nvSpPr>
        <p:spPr/>
        <p:txBody>
          <a:bodyPr/>
          <a:lstStyle/>
          <a:p>
            <a:r>
              <a:rPr lang="en-US" dirty="0" smtClean="0"/>
              <a:t>Call to Action</a:t>
            </a:r>
          </a:p>
        </p:txBody>
      </p:sp>
      <p:sp>
        <p:nvSpPr>
          <p:cNvPr id="26627" name="Rectangle 25"/>
          <p:cNvSpPr>
            <a:spLocks noGrp="1" noChangeArrowheads="1"/>
          </p:cNvSpPr>
          <p:nvPr>
            <p:ph idx="1"/>
          </p:nvPr>
        </p:nvSpPr>
        <p:spPr/>
        <p:txBody>
          <a:bodyPr/>
          <a:lstStyle/>
          <a:p>
            <a:r>
              <a:rPr lang="en-US" dirty="0" smtClean="0"/>
              <a:t>Threat model your work!</a:t>
            </a:r>
          </a:p>
          <a:p>
            <a:pPr lvl="1"/>
            <a:r>
              <a:rPr lang="en-US" dirty="0" smtClean="0"/>
              <a:t>Start early</a:t>
            </a:r>
          </a:p>
          <a:p>
            <a:pPr lvl="1"/>
            <a:r>
              <a:rPr lang="en-US" dirty="0" smtClean="0"/>
              <a:t>Track changes</a:t>
            </a:r>
          </a:p>
          <a:p>
            <a:r>
              <a:rPr lang="en-US" dirty="0" smtClean="0"/>
              <a:t>Work with a Security Advisor!</a:t>
            </a:r>
          </a:p>
          <a:p>
            <a:r>
              <a:rPr lang="en-US" dirty="0" smtClean="0"/>
              <a:t>Talk to your “dependencies” about security assumptions</a:t>
            </a:r>
          </a:p>
          <a:p>
            <a:r>
              <a:rPr lang="en-US" dirty="0" smtClean="0"/>
              <a:t>Learn mores</a:t>
            </a:r>
            <a:endParaRPr lang="en-US" dirty="0"/>
          </a:p>
        </p:txBody>
      </p:sp>
    </p:spTree>
    <p:extLst>
      <p:ext uri="{BB962C8B-B14F-4D97-AF65-F5344CB8AC3E}">
        <p14:creationId xmlns:p14="http://schemas.microsoft.com/office/powerpoint/2010/main" val="1156687188"/>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4"/>
          <p:cNvSpPr>
            <a:spLocks noGrp="1" noChangeArrowheads="1"/>
          </p:cNvSpPr>
          <p:nvPr>
            <p:ph type="title"/>
          </p:nvPr>
        </p:nvSpPr>
        <p:spPr/>
        <p:txBody>
          <a:bodyPr/>
          <a:lstStyle/>
          <a:p>
            <a:r>
              <a:rPr lang="en-US" dirty="0" smtClean="0"/>
              <a:t>Threat Modeling Learning Resources</a:t>
            </a:r>
          </a:p>
        </p:txBody>
      </p:sp>
      <p:sp>
        <p:nvSpPr>
          <p:cNvPr id="26627" name="Rectangle 25"/>
          <p:cNvSpPr>
            <a:spLocks noGrp="1" noChangeArrowheads="1"/>
          </p:cNvSpPr>
          <p:nvPr>
            <p:ph idx="1"/>
          </p:nvPr>
        </p:nvSpPr>
        <p:spPr/>
        <p:txBody>
          <a:bodyPr/>
          <a:lstStyle/>
          <a:p>
            <a:r>
              <a:rPr lang="en-US" dirty="0" smtClean="0"/>
              <a:t>MSDN Magazine</a:t>
            </a:r>
          </a:p>
          <a:p>
            <a:pPr lvl="1"/>
            <a:r>
              <a:rPr lang="en-US" dirty="0" smtClean="0">
                <a:hlinkClick r:id="rId3"/>
              </a:rPr>
              <a:t>Reinvigorate your Threat Modeling Process</a:t>
            </a:r>
            <a:endParaRPr lang="en-US" dirty="0" smtClean="0"/>
          </a:p>
          <a:p>
            <a:pPr lvl="1"/>
            <a:r>
              <a:rPr lang="en-US" dirty="0" smtClean="0">
                <a:hlinkClick r:id="rId4"/>
              </a:rPr>
              <a:t>Threat Modeling: Uncover Security Design Flaws Using</a:t>
            </a:r>
            <a:br>
              <a:rPr lang="en-US" dirty="0" smtClean="0">
                <a:hlinkClick r:id="rId4"/>
              </a:rPr>
            </a:br>
            <a:r>
              <a:rPr lang="en-US" dirty="0" smtClean="0">
                <a:hlinkClick r:id="rId4"/>
              </a:rPr>
              <a:t>The STRIDE Approach</a:t>
            </a:r>
            <a:endParaRPr lang="en-US" dirty="0" smtClean="0"/>
          </a:p>
          <a:p>
            <a:r>
              <a:rPr lang="en-US" dirty="0" smtClean="0"/>
              <a:t>Article</a:t>
            </a:r>
          </a:p>
          <a:p>
            <a:pPr lvl="1"/>
            <a:r>
              <a:rPr lang="en-US" dirty="0" smtClean="0">
                <a:hlinkClick r:id="rId5"/>
              </a:rPr>
              <a:t>Experiences Threat Modeling at Microsoft</a:t>
            </a:r>
            <a:endParaRPr lang="en-US" dirty="0" smtClean="0"/>
          </a:p>
          <a:p>
            <a:r>
              <a:rPr lang="en-US" dirty="0" smtClean="0"/>
              <a:t>SDL Blog</a:t>
            </a:r>
          </a:p>
          <a:p>
            <a:pPr lvl="1"/>
            <a:r>
              <a:rPr lang="en-US" dirty="0" smtClean="0">
                <a:hlinkClick r:id="rId6"/>
              </a:rPr>
              <a:t>All threat modeling posts</a:t>
            </a:r>
            <a:endParaRPr lang="en-US" dirty="0" smtClean="0"/>
          </a:p>
          <a:p>
            <a:r>
              <a:rPr lang="en-US" dirty="0" smtClean="0"/>
              <a:t>Books</a:t>
            </a:r>
          </a:p>
          <a:p>
            <a:pPr lvl="1"/>
            <a:r>
              <a:rPr lang="en-US" dirty="0" smtClean="0"/>
              <a:t>The Security Development Lifecycle: SDL: A Process for Developing Demonstrably More Secure Software</a:t>
            </a:r>
            <a:br>
              <a:rPr lang="en-US" dirty="0" smtClean="0"/>
            </a:br>
            <a:r>
              <a:rPr lang="en-US" dirty="0" smtClean="0"/>
              <a:t>(Howard, Lipner, 2006) “Threat Modeling” chapter</a:t>
            </a:r>
            <a:endParaRPr lang="en-US" dirty="0"/>
          </a:p>
        </p:txBody>
      </p:sp>
    </p:spTree>
    <p:extLst>
      <p:ext uri="{BB962C8B-B14F-4D97-AF65-F5344CB8AC3E}">
        <p14:creationId xmlns:p14="http://schemas.microsoft.com/office/powerpoint/2010/main" val="3105380196"/>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Content Placeholder 5"/>
          <p:cNvSpPr txBox="1">
            <a:spLocks/>
          </p:cNvSpPr>
          <p:nvPr/>
        </p:nvSpPr>
        <p:spPr>
          <a:xfrm>
            <a:off x="5118266" y="1116920"/>
            <a:ext cx="3862448" cy="5055280"/>
          </a:xfrm>
          <a:prstGeom prst="rect">
            <a:avLst/>
          </a:prstGeom>
        </p:spPr>
        <p:txBody>
          <a:bodyPr/>
          <a:lstStyle/>
          <a:p>
            <a:pPr marL="342900" indent="-342900" algn="l" eaLnBrk="1" fontAlgn="auto" hangingPunct="1">
              <a:spcBef>
                <a:spcPct val="20000"/>
              </a:spcBef>
              <a:spcAft>
                <a:spcPts val="0"/>
              </a:spcAft>
              <a:defRPr/>
            </a:pPr>
            <a:r>
              <a:rPr lang="en-US" sz="2000" b="1" dirty="0" smtClean="0">
                <a:solidFill>
                  <a:schemeClr val="tx2">
                    <a:lumMod val="40000"/>
                    <a:lumOff val="60000"/>
                  </a:schemeClr>
                </a:solidFill>
                <a:latin typeface="Calibri" panose="020F0502020204030204" pitchFamily="34" charset="0"/>
              </a:rPr>
              <a:t>SDL Portal </a:t>
            </a:r>
          </a:p>
          <a:p>
            <a:pPr marL="342900" marR="0" lvl="0" indent="-342900" algn="l" defTabSz="914400" eaLnBrk="1" fontAlgn="auto" latinLnBrk="0" hangingPunct="1">
              <a:lnSpc>
                <a:spcPct val="100000"/>
              </a:lnSpc>
              <a:spcBef>
                <a:spcPct val="20000"/>
              </a:spcBef>
              <a:spcAft>
                <a:spcPts val="0"/>
              </a:spcAft>
              <a:buClrTx/>
              <a:buSzTx/>
              <a:buFont typeface="Arial" pitchFamily="34" charset="0"/>
              <a:buNone/>
              <a:tabLst/>
              <a:defRPr/>
            </a:pPr>
            <a:r>
              <a:rPr lang="en-US" sz="1800" b="0" dirty="0" smtClean="0">
                <a:solidFill>
                  <a:schemeClr val="tx2">
                    <a:lumMod val="60000"/>
                    <a:lumOff val="40000"/>
                  </a:schemeClr>
                </a:solidFill>
                <a:latin typeface="Calibri" panose="020F0502020204030204" pitchFamily="34" charset="0"/>
                <a:cs typeface="Segoe UI" pitchFamily="34" charset="0"/>
                <a:hlinkClick r:id="rId3"/>
              </a:rPr>
              <a:t>http://www.microsoft.com/sdl</a:t>
            </a:r>
            <a:r>
              <a:rPr lang="en-US" sz="1800" b="0" dirty="0" smtClean="0">
                <a:solidFill>
                  <a:schemeClr val="tx2">
                    <a:lumMod val="60000"/>
                    <a:lumOff val="40000"/>
                  </a:schemeClr>
                </a:solidFill>
                <a:latin typeface="Calibri" panose="020F0502020204030204" pitchFamily="34" charset="0"/>
                <a:cs typeface="Segoe UI" pitchFamily="34" charset="0"/>
              </a:rPr>
              <a:t>  </a:t>
            </a:r>
          </a:p>
          <a:p>
            <a:pPr marL="342900" indent="-342900" fontAlgn="auto">
              <a:spcBef>
                <a:spcPct val="20000"/>
              </a:spcBef>
              <a:spcAft>
                <a:spcPts val="0"/>
              </a:spcAft>
              <a:defRPr/>
            </a:pPr>
            <a:endParaRPr lang="en-US" sz="2000" b="1" dirty="0" smtClean="0">
              <a:solidFill>
                <a:schemeClr val="tx2">
                  <a:lumMod val="40000"/>
                  <a:lumOff val="60000"/>
                </a:schemeClr>
              </a:solidFill>
              <a:latin typeface="Calibri" panose="020F0502020204030204" pitchFamily="34" charset="0"/>
            </a:endParaRPr>
          </a:p>
          <a:p>
            <a:pPr marL="342900" indent="-342900" fontAlgn="auto">
              <a:spcBef>
                <a:spcPct val="20000"/>
              </a:spcBef>
              <a:spcAft>
                <a:spcPts val="0"/>
              </a:spcAft>
              <a:defRPr/>
            </a:pPr>
            <a:r>
              <a:rPr lang="en-US" sz="2000" b="1" dirty="0" smtClean="0">
                <a:solidFill>
                  <a:schemeClr val="tx2">
                    <a:lumMod val="40000"/>
                    <a:lumOff val="60000"/>
                  </a:schemeClr>
                </a:solidFill>
                <a:latin typeface="Calibri" panose="020F0502020204030204" pitchFamily="34" charset="0"/>
              </a:rPr>
              <a:t>SDL Blog </a:t>
            </a:r>
          </a:p>
          <a:p>
            <a:pPr marL="342900" indent="-342900" algn="l" eaLnBrk="1" fontAlgn="auto" hangingPunct="1">
              <a:spcBef>
                <a:spcPct val="20000"/>
              </a:spcBef>
              <a:spcAft>
                <a:spcPts val="0"/>
              </a:spcAft>
              <a:defRPr/>
            </a:pPr>
            <a:r>
              <a:rPr lang="en-US" sz="1800" b="0" dirty="0" smtClean="0">
                <a:solidFill>
                  <a:schemeClr val="tx2">
                    <a:lumMod val="60000"/>
                    <a:lumOff val="40000"/>
                  </a:schemeClr>
                </a:solidFill>
                <a:latin typeface="Calibri" panose="020F0502020204030204" pitchFamily="34" charset="0"/>
                <a:cs typeface="Segoe UI" pitchFamily="34" charset="0"/>
                <a:hlinkClick r:id="rId4"/>
              </a:rPr>
              <a:t>http://blogs.msdn.com/sdl/</a:t>
            </a:r>
            <a:r>
              <a:rPr lang="en-US" sz="1800" b="0" dirty="0" smtClean="0">
                <a:solidFill>
                  <a:schemeClr val="tx2">
                    <a:lumMod val="60000"/>
                    <a:lumOff val="40000"/>
                  </a:schemeClr>
                </a:solidFill>
                <a:latin typeface="Calibri" panose="020F0502020204030204" pitchFamily="34" charset="0"/>
                <a:cs typeface="Segoe UI" pitchFamily="34" charset="0"/>
              </a:rPr>
              <a:t>  </a:t>
            </a:r>
          </a:p>
          <a:p>
            <a:pPr marL="342900" indent="-342900" eaLnBrk="1" fontAlgn="auto" hangingPunct="1">
              <a:spcBef>
                <a:spcPct val="20000"/>
              </a:spcBef>
              <a:spcAft>
                <a:spcPts val="0"/>
              </a:spcAft>
              <a:defRPr/>
            </a:pPr>
            <a:endParaRPr lang="en-US" sz="2000" b="1" dirty="0" smtClean="0">
              <a:solidFill>
                <a:schemeClr val="tx2">
                  <a:lumMod val="40000"/>
                  <a:lumOff val="60000"/>
                </a:schemeClr>
              </a:solidFill>
              <a:latin typeface="Calibri" panose="020F0502020204030204" pitchFamily="34" charset="0"/>
            </a:endParaRPr>
          </a:p>
          <a:p>
            <a:pPr marL="342900" indent="-342900" eaLnBrk="1" fontAlgn="auto" hangingPunct="1">
              <a:spcBef>
                <a:spcPct val="20000"/>
              </a:spcBef>
              <a:spcAft>
                <a:spcPts val="0"/>
              </a:spcAft>
              <a:defRPr/>
            </a:pPr>
            <a:r>
              <a:rPr lang="en-US" sz="2000" b="1" dirty="0" smtClean="0">
                <a:solidFill>
                  <a:schemeClr val="tx2">
                    <a:lumMod val="40000"/>
                    <a:lumOff val="60000"/>
                  </a:schemeClr>
                </a:solidFill>
                <a:latin typeface="Calibri" panose="020F0502020204030204" pitchFamily="34" charset="0"/>
              </a:rPr>
              <a:t>SDL Process on MSDN </a:t>
            </a:r>
            <a:r>
              <a:rPr lang="en-US" sz="1400" b="1" dirty="0" smtClean="0">
                <a:solidFill>
                  <a:schemeClr val="tx2">
                    <a:lumMod val="40000"/>
                    <a:lumOff val="60000"/>
                  </a:schemeClr>
                </a:solidFill>
                <a:latin typeface="Calibri" panose="020F0502020204030204" pitchFamily="34" charset="0"/>
              </a:rPr>
              <a:t>(Web)</a:t>
            </a:r>
            <a:endParaRPr lang="en-US" sz="1400" b="1" dirty="0" smtClean="0">
              <a:solidFill>
                <a:schemeClr val="tx2">
                  <a:lumMod val="40000"/>
                  <a:lumOff val="60000"/>
                </a:schemeClr>
              </a:solidFill>
              <a:latin typeface="Calibri" panose="020F0502020204030204" pitchFamily="34" charset="0"/>
              <a:hlinkClick r:id="rId5"/>
            </a:endParaRPr>
          </a:p>
          <a:p>
            <a:pPr marL="342900" indent="-342900" fontAlgn="auto">
              <a:spcBef>
                <a:spcPct val="20000"/>
              </a:spcBef>
              <a:spcAft>
                <a:spcPts val="0"/>
              </a:spcAft>
              <a:defRPr/>
            </a:pPr>
            <a:r>
              <a:rPr lang="en-US" dirty="0" smtClean="0">
                <a:solidFill>
                  <a:schemeClr val="tx2">
                    <a:lumMod val="60000"/>
                    <a:lumOff val="40000"/>
                  </a:schemeClr>
                </a:solidFill>
                <a:latin typeface="Calibri" panose="020F0502020204030204" pitchFamily="34" charset="0"/>
                <a:cs typeface="Segoe UI" pitchFamily="34" charset="0"/>
                <a:hlinkClick r:id="rId5"/>
              </a:rPr>
              <a:t>http://msdn.microsoft.com/en-us/library/cc307748.aspx</a:t>
            </a:r>
            <a:endParaRPr lang="en-US" dirty="0" smtClean="0">
              <a:solidFill>
                <a:schemeClr val="tx2">
                  <a:lumMod val="60000"/>
                  <a:lumOff val="40000"/>
                </a:schemeClr>
              </a:solidFill>
              <a:latin typeface="Calibri" panose="020F0502020204030204" pitchFamily="34" charset="0"/>
              <a:cs typeface="Segoe UI" pitchFamily="34" charset="0"/>
            </a:endParaRPr>
          </a:p>
          <a:p>
            <a:pPr marL="342900" indent="-342900" fontAlgn="auto">
              <a:spcBef>
                <a:spcPct val="20000"/>
              </a:spcBef>
              <a:spcAft>
                <a:spcPts val="0"/>
              </a:spcAft>
              <a:defRPr/>
            </a:pPr>
            <a:endParaRPr lang="en-US" dirty="0" smtClean="0">
              <a:solidFill>
                <a:schemeClr val="tx2">
                  <a:lumMod val="60000"/>
                  <a:lumOff val="40000"/>
                </a:schemeClr>
              </a:solidFill>
              <a:latin typeface="Calibri" panose="020F0502020204030204" pitchFamily="34" charset="0"/>
              <a:cs typeface="Segoe UI" pitchFamily="34" charset="0"/>
            </a:endParaRPr>
          </a:p>
          <a:p>
            <a:pPr marL="342900" indent="-342900" fontAlgn="auto">
              <a:spcBef>
                <a:spcPct val="20000"/>
              </a:spcBef>
              <a:spcAft>
                <a:spcPts val="0"/>
              </a:spcAft>
              <a:defRPr/>
            </a:pPr>
            <a:r>
              <a:rPr lang="en-US" sz="2000" b="1" dirty="0" smtClean="0">
                <a:solidFill>
                  <a:schemeClr val="tx2">
                    <a:lumMod val="40000"/>
                    <a:lumOff val="60000"/>
                  </a:schemeClr>
                </a:solidFill>
                <a:latin typeface="Calibri" panose="020F0502020204030204" pitchFamily="34" charset="0"/>
              </a:rPr>
              <a:t>SDL Process on MSDN </a:t>
            </a:r>
            <a:r>
              <a:rPr lang="en-US" sz="1400" b="1" dirty="0" smtClean="0">
                <a:solidFill>
                  <a:schemeClr val="tx2">
                    <a:lumMod val="40000"/>
                    <a:lumOff val="60000"/>
                  </a:schemeClr>
                </a:solidFill>
                <a:latin typeface="Calibri" panose="020F0502020204030204" pitchFamily="34" charset="0"/>
              </a:rPr>
              <a:t>(MS Word)</a:t>
            </a:r>
          </a:p>
          <a:p>
            <a:pPr marL="342900" indent="-342900" fontAlgn="auto">
              <a:spcBef>
                <a:spcPct val="20000"/>
              </a:spcBef>
              <a:spcAft>
                <a:spcPts val="0"/>
              </a:spcAft>
              <a:defRPr/>
            </a:pPr>
            <a:r>
              <a:rPr lang="en-US" dirty="0" smtClean="0">
                <a:solidFill>
                  <a:schemeClr val="tx2">
                    <a:lumMod val="60000"/>
                    <a:lumOff val="40000"/>
                  </a:schemeClr>
                </a:solidFill>
                <a:latin typeface="Calibri" panose="020F0502020204030204" pitchFamily="34" charset="0"/>
                <a:cs typeface="Segoe UI" pitchFamily="34" charset="0"/>
                <a:hlinkClick r:id="rId6"/>
              </a:rPr>
              <a:t>http://www.microsoft.com/downloads/details.aspx?FamilyID=d045a05a-c1fc-48c3-b4d5-b20353f97122&amp;displaylang=en</a:t>
            </a:r>
            <a:r>
              <a:rPr lang="en-US" dirty="0" smtClean="0">
                <a:solidFill>
                  <a:schemeClr val="tx2">
                    <a:lumMod val="60000"/>
                    <a:lumOff val="40000"/>
                  </a:schemeClr>
                </a:solidFill>
                <a:latin typeface="Calibri" panose="020F0502020204030204" pitchFamily="34" charset="0"/>
                <a:cs typeface="Segoe UI" pitchFamily="34" charset="0"/>
              </a:rPr>
              <a:t> </a:t>
            </a:r>
            <a:endParaRPr kumimoji="0" lang="en-US" sz="1700" b="0" i="0" u="none" strike="noStrike" kern="1200" cap="none" spc="0" normalizeH="0" baseline="0" noProof="0" dirty="0" smtClean="0">
              <a:ln>
                <a:noFill/>
              </a:ln>
              <a:solidFill>
                <a:schemeClr val="tx1"/>
              </a:solidFill>
              <a:effectLst/>
              <a:uLnTx/>
              <a:uFillTx/>
              <a:latin typeface="Calibri" panose="020F0502020204030204" pitchFamily="34" charset="0"/>
              <a:ea typeface="+mn-ea"/>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700" b="0" i="0" u="none" strike="noStrike" kern="1200" cap="none" spc="0" normalizeH="0" baseline="0" noProof="0" dirty="0" smtClean="0">
                <a:ln>
                  <a:noFill/>
                </a:ln>
                <a:solidFill>
                  <a:schemeClr val="tx1"/>
                </a:solidFill>
                <a:effectLst/>
                <a:uLnTx/>
                <a:uFillTx/>
                <a:latin typeface="Calibri" panose="020F0502020204030204" pitchFamily="34" charset="0"/>
                <a:ea typeface="+mn-ea"/>
              </a:rPr>
              <a:t> </a:t>
            </a:r>
          </a:p>
        </p:txBody>
      </p:sp>
      <p:pic>
        <p:nvPicPr>
          <p:cNvPr id="5" name="Picture 3" descr="C:\Users\v-mabonv\Documents\SDL Home screen.png"/>
          <p:cNvPicPr>
            <a:picLocks noChangeAspect="1" noChangeArrowheads="1"/>
          </p:cNvPicPr>
          <p:nvPr/>
        </p:nvPicPr>
        <p:blipFill>
          <a:blip r:embed="rId7" cstate="print"/>
          <a:srcRect/>
          <a:stretch>
            <a:fillRect/>
          </a:stretch>
        </p:blipFill>
        <p:spPr bwMode="auto">
          <a:xfrm>
            <a:off x="457200" y="1240745"/>
            <a:ext cx="3352800" cy="2509261"/>
          </a:xfrm>
          <a:prstGeom prst="rect">
            <a:avLst/>
          </a:prstGeom>
          <a:noFill/>
          <a:effectLst>
            <a:outerShdw blurRad="63500" sx="102000" sy="102000" algn="ctr" rotWithShape="0">
              <a:prstClr val="black">
                <a:alpha val="40000"/>
              </a:prstClr>
            </a:outerShdw>
          </a:effectLst>
        </p:spPr>
      </p:pic>
      <p:pic>
        <p:nvPicPr>
          <p:cNvPr id="6" name="Picture 4" descr="C:\Users\v-mabonv\Documents\SDL Blog screen.png"/>
          <p:cNvPicPr>
            <a:picLocks noChangeAspect="1" noChangeArrowheads="1"/>
          </p:cNvPicPr>
          <p:nvPr/>
        </p:nvPicPr>
        <p:blipFill>
          <a:blip r:embed="rId8" cstate="print"/>
          <a:srcRect/>
          <a:stretch>
            <a:fillRect/>
          </a:stretch>
        </p:blipFill>
        <p:spPr bwMode="auto">
          <a:xfrm>
            <a:off x="1881240" y="2323342"/>
            <a:ext cx="2903485" cy="2349578"/>
          </a:xfrm>
          <a:prstGeom prst="rect">
            <a:avLst/>
          </a:prstGeom>
          <a:noFill/>
          <a:effectLst>
            <a:outerShdw blurRad="63500" sx="102000" sy="102000" algn="ctr" rotWithShape="0">
              <a:prstClr val="black">
                <a:alpha val="40000"/>
              </a:prstClr>
            </a:outerShdw>
          </a:effectLst>
        </p:spPr>
      </p:pic>
      <p:pic>
        <p:nvPicPr>
          <p:cNvPr id="7" name="Picture 5" descr="C:\Users\v-mabonv\Documents\SDL Library screen.png"/>
          <p:cNvPicPr>
            <a:picLocks noChangeAspect="1" noChangeArrowheads="1"/>
          </p:cNvPicPr>
          <p:nvPr/>
        </p:nvPicPr>
        <p:blipFill>
          <a:blip r:embed="rId9" cstate="print"/>
          <a:srcRect/>
          <a:stretch>
            <a:fillRect/>
          </a:stretch>
        </p:blipFill>
        <p:spPr bwMode="auto">
          <a:xfrm>
            <a:off x="298450" y="3958592"/>
            <a:ext cx="4267200" cy="2000156"/>
          </a:xfrm>
          <a:prstGeom prst="rect">
            <a:avLst/>
          </a:prstGeom>
          <a:noFill/>
          <a:effectLst>
            <a:outerShdw blurRad="63500" sx="102000" sy="102000" algn="ctr" rotWithShape="0">
              <a:prstClr val="black">
                <a:alpha val="40000"/>
              </a:prstClr>
            </a:outerShdw>
          </a:effectLst>
        </p:spPr>
      </p:pic>
      <p:pic>
        <p:nvPicPr>
          <p:cNvPr id="8" name="Picture 7" descr="C:\Users\v-mabonv\Documents\SDL 4.1a doc screen.png"/>
          <p:cNvPicPr>
            <a:picLocks noChangeAspect="1" noChangeArrowheads="1"/>
          </p:cNvPicPr>
          <p:nvPr/>
        </p:nvPicPr>
        <p:blipFill>
          <a:blip r:embed="rId10" cstate="print"/>
          <a:srcRect/>
          <a:stretch>
            <a:fillRect/>
          </a:stretch>
        </p:blipFill>
        <p:spPr bwMode="auto">
          <a:xfrm>
            <a:off x="3175000" y="3754042"/>
            <a:ext cx="1885950" cy="2384140"/>
          </a:xfrm>
          <a:prstGeom prst="rect">
            <a:avLst/>
          </a:prstGeom>
          <a:noFill/>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801702230"/>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Questions?</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664058545"/>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4"/>
          <p:cNvSpPr>
            <a:spLocks noGrp="1" noChangeArrowheads="1"/>
          </p:cNvSpPr>
          <p:nvPr>
            <p:ph type="title"/>
          </p:nvPr>
        </p:nvSpPr>
        <p:spPr/>
        <p:txBody>
          <a:bodyPr/>
          <a:lstStyle/>
          <a:p>
            <a:r>
              <a:rPr lang="en-US" altLang="zh-TW" dirty="0" smtClean="0"/>
              <a:t>Exercise - Level 1 Diagram</a:t>
            </a:r>
            <a:endParaRPr lang="en-US" dirty="0" smtClean="0"/>
          </a:p>
        </p:txBody>
      </p:sp>
      <p:pic>
        <p:nvPicPr>
          <p:cNvPr id="6" name="Picture 2"/>
          <p:cNvPicPr>
            <a:picLocks noChangeAspect="1" noChangeArrowheads="1"/>
          </p:cNvPicPr>
          <p:nvPr/>
        </p:nvPicPr>
        <p:blipFill>
          <a:blip r:embed="rId3" cstate="print"/>
          <a:srcRect/>
          <a:stretch>
            <a:fillRect/>
          </a:stretch>
        </p:blipFill>
        <p:spPr bwMode="auto">
          <a:xfrm>
            <a:off x="447675" y="990600"/>
            <a:ext cx="7477125" cy="5502726"/>
          </a:xfrm>
          <a:prstGeom prst="rect">
            <a:avLst/>
          </a:prstGeom>
          <a:noFill/>
          <a:ln w="9525">
            <a:noFill/>
            <a:miter lim="800000"/>
            <a:headEnd/>
            <a:tailEnd/>
          </a:ln>
        </p:spPr>
      </p:pic>
    </p:spTree>
    <p:extLst>
      <p:ext uri="{BB962C8B-B14F-4D97-AF65-F5344CB8AC3E}">
        <p14:creationId xmlns:p14="http://schemas.microsoft.com/office/powerpoint/2010/main" val="1692516217"/>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Support Notes for Assignment</a:t>
            </a:r>
          </a:p>
        </p:txBody>
      </p:sp>
      <p:sp>
        <p:nvSpPr>
          <p:cNvPr id="4099" name="Rectangle 25"/>
          <p:cNvSpPr>
            <a:spLocks noGrp="1" noChangeArrowheads="1"/>
          </p:cNvSpPr>
          <p:nvPr>
            <p:ph idx="1"/>
          </p:nvPr>
        </p:nvSpPr>
        <p:spPr/>
        <p:txBody>
          <a:bodyPr/>
          <a:lstStyle/>
          <a:p>
            <a:r>
              <a:rPr lang="en-US" dirty="0" smtClean="0"/>
              <a:t>Work with your team to</a:t>
            </a:r>
          </a:p>
          <a:p>
            <a:pPr lvl="1"/>
            <a:r>
              <a:rPr lang="en-US" dirty="0" smtClean="0"/>
              <a:t>Identify all diagram elements</a:t>
            </a:r>
          </a:p>
          <a:p>
            <a:pPr lvl="1"/>
            <a:r>
              <a:rPr lang="en-US" dirty="0" smtClean="0"/>
              <a:t>Identify threat types to each element</a:t>
            </a:r>
          </a:p>
          <a:p>
            <a:pPr lvl="1"/>
            <a:r>
              <a:rPr lang="en-US" dirty="0" smtClean="0"/>
              <a:t>Identify at least three threats</a:t>
            </a:r>
          </a:p>
          <a:p>
            <a:pPr lvl="1"/>
            <a:r>
              <a:rPr lang="en-US" dirty="0" smtClean="0"/>
              <a:t>Identify first order mitigations</a:t>
            </a:r>
          </a:p>
          <a:p>
            <a:pPr lvl="1"/>
            <a:r>
              <a:rPr lang="en-US" dirty="0" smtClean="0"/>
              <a:t>Improve the diagram</a:t>
            </a:r>
            <a:endParaRPr lang="en-US" dirty="0"/>
          </a:p>
        </p:txBody>
      </p:sp>
    </p:spTree>
    <p:extLst>
      <p:ext uri="{BB962C8B-B14F-4D97-AF65-F5344CB8AC3E}">
        <p14:creationId xmlns:p14="http://schemas.microsoft.com/office/powerpoint/2010/main" val="232001918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4"/>
          <p:cNvSpPr>
            <a:spLocks noGrp="1" noChangeArrowheads="1"/>
          </p:cNvSpPr>
          <p:nvPr>
            <p:ph type="title"/>
          </p:nvPr>
        </p:nvSpPr>
        <p:spPr/>
        <p:txBody>
          <a:bodyPr/>
          <a:lstStyle/>
          <a:p>
            <a:r>
              <a:rPr lang="en-US" dirty="0" smtClean="0"/>
              <a:t>Terminology and Context</a:t>
            </a:r>
          </a:p>
        </p:txBody>
      </p:sp>
      <p:sp>
        <p:nvSpPr>
          <p:cNvPr id="5" name="Rounded Rectangle 4"/>
          <p:cNvSpPr/>
          <p:nvPr/>
        </p:nvSpPr>
        <p:spPr>
          <a:xfrm>
            <a:off x="314610" y="1151319"/>
            <a:ext cx="8229600" cy="5006975"/>
          </a:xfrm>
          <a:prstGeom prst="roundRect">
            <a:avLst>
              <a:gd name="adj" fmla="val 9041"/>
            </a:avLst>
          </a:prstGeom>
          <a:solidFill>
            <a:srgbClr val="005194">
              <a:alpha val="10196"/>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cxnSp>
        <p:nvCxnSpPr>
          <p:cNvPr id="6" name="Straight Connector 5"/>
          <p:cNvCxnSpPr/>
          <p:nvPr/>
        </p:nvCxnSpPr>
        <p:spPr>
          <a:xfrm>
            <a:off x="2406529" y="5073644"/>
            <a:ext cx="6144031" cy="17850"/>
          </a:xfrm>
          <a:prstGeom prst="line">
            <a:avLst/>
          </a:prstGeom>
          <a:ln w="38100">
            <a:solidFill>
              <a:srgbClr val="FFC000"/>
            </a:solidFill>
          </a:ln>
          <a:effectLst/>
          <a:scene3d>
            <a:camera prst="orthographicFront"/>
            <a:lightRig rig="threePt" dir="t"/>
          </a:scene3d>
          <a:sp3d>
            <a:bevelT/>
          </a:sp3d>
        </p:spPr>
        <p:style>
          <a:lnRef idx="3">
            <a:schemeClr val="accent5"/>
          </a:lnRef>
          <a:fillRef idx="0">
            <a:schemeClr val="accent5"/>
          </a:fillRef>
          <a:effectRef idx="2">
            <a:schemeClr val="accent5"/>
          </a:effectRef>
          <a:fontRef idx="minor">
            <a:schemeClr val="tx1"/>
          </a:fontRef>
        </p:style>
      </p:cxnSp>
      <p:cxnSp>
        <p:nvCxnSpPr>
          <p:cNvPr id="7" name="Straight Connector 6"/>
          <p:cNvCxnSpPr/>
          <p:nvPr/>
        </p:nvCxnSpPr>
        <p:spPr>
          <a:xfrm rot="5400000">
            <a:off x="466829" y="3125056"/>
            <a:ext cx="3923355" cy="6164"/>
          </a:xfrm>
          <a:prstGeom prst="line">
            <a:avLst/>
          </a:prstGeom>
          <a:ln w="38100">
            <a:solidFill>
              <a:srgbClr val="FFC000"/>
            </a:solidFill>
          </a:ln>
          <a:effectLst>
            <a:innerShdw blurRad="63500" dist="50800" dir="16200000">
              <a:prstClr val="black">
                <a:alpha val="50000"/>
              </a:prstClr>
            </a:innerShdw>
          </a:effectLst>
          <a:scene3d>
            <a:camera prst="orthographicFront"/>
            <a:lightRig rig="threePt" dir="t"/>
          </a:scene3d>
          <a:sp3d>
            <a:bevelT/>
          </a:sp3d>
        </p:spPr>
        <p:style>
          <a:lnRef idx="3">
            <a:schemeClr val="accent5"/>
          </a:lnRef>
          <a:fillRef idx="0">
            <a:schemeClr val="accent5"/>
          </a:fillRef>
          <a:effectRef idx="2">
            <a:schemeClr val="accent5"/>
          </a:effectRef>
          <a:fontRef idx="minor">
            <a:schemeClr val="tx1"/>
          </a:fontRef>
        </p:style>
      </p:cxnSp>
      <p:sp>
        <p:nvSpPr>
          <p:cNvPr id="8" name="Rectangle 7"/>
          <p:cNvSpPr/>
          <p:nvPr/>
        </p:nvSpPr>
        <p:spPr>
          <a:xfrm>
            <a:off x="762000" y="3939741"/>
            <a:ext cx="1354143" cy="646331"/>
          </a:xfrm>
          <a:prstGeom prst="rect">
            <a:avLst/>
          </a:prstGeom>
        </p:spPr>
        <p:txBody>
          <a:bodyPr wrap="square" anchor="ctr">
            <a:spAutoFit/>
          </a:bodyPr>
          <a:lstStyle/>
          <a:p>
            <a:r>
              <a:rPr lang="en-US" sz="1800" b="1" dirty="0" smtClean="0">
                <a:latin typeface="+mn-lt"/>
              </a:rPr>
              <a:t>Security</a:t>
            </a:r>
            <a:r>
              <a:rPr lang="en-US" sz="1800" b="1" dirty="0" smtClean="0">
                <a:solidFill>
                  <a:srgbClr val="0070C0"/>
                </a:solidFill>
                <a:latin typeface="+mn-lt"/>
              </a:rPr>
              <a:t> </a:t>
            </a:r>
            <a:r>
              <a:rPr lang="en-US" sz="1800" b="1" dirty="0" smtClean="0">
                <a:latin typeface="+mn-lt"/>
              </a:rPr>
              <a:t>Experts</a:t>
            </a:r>
            <a:endParaRPr lang="en-US" sz="1800" b="1" dirty="0">
              <a:latin typeface="+mn-lt"/>
            </a:endParaRPr>
          </a:p>
        </p:txBody>
      </p:sp>
      <p:sp>
        <p:nvSpPr>
          <p:cNvPr id="9" name="Rectangle 8"/>
          <p:cNvSpPr/>
          <p:nvPr/>
        </p:nvSpPr>
        <p:spPr>
          <a:xfrm>
            <a:off x="727360" y="1593983"/>
            <a:ext cx="1651000" cy="369332"/>
          </a:xfrm>
          <a:prstGeom prst="rect">
            <a:avLst/>
          </a:prstGeom>
        </p:spPr>
        <p:txBody>
          <a:bodyPr wrap="square" anchor="ctr">
            <a:spAutoFit/>
          </a:bodyPr>
          <a:lstStyle/>
          <a:p>
            <a:r>
              <a:rPr lang="en-US" sz="1800" b="1" dirty="0" smtClean="0">
                <a:latin typeface="+mn-lt"/>
              </a:rPr>
              <a:t>All engineers</a:t>
            </a:r>
            <a:endParaRPr lang="en-US" sz="1800" b="1" dirty="0">
              <a:latin typeface="+mn-lt"/>
            </a:endParaRPr>
          </a:p>
        </p:txBody>
      </p:sp>
      <p:grpSp>
        <p:nvGrpSpPr>
          <p:cNvPr id="10" name="Group 9"/>
          <p:cNvGrpSpPr/>
          <p:nvPr/>
        </p:nvGrpSpPr>
        <p:grpSpPr>
          <a:xfrm>
            <a:off x="6269434" y="1532471"/>
            <a:ext cx="2085975" cy="704850"/>
            <a:chOff x="5343525" y="1809750"/>
            <a:chExt cx="2085975" cy="704850"/>
          </a:xfrm>
        </p:grpSpPr>
        <p:sp>
          <p:nvSpPr>
            <p:cNvPr id="11" name="Rounded Rectangle 10"/>
            <p:cNvSpPr/>
            <p:nvPr/>
          </p:nvSpPr>
          <p:spPr>
            <a:xfrm>
              <a:off x="5343525" y="1809750"/>
              <a:ext cx="2085975" cy="704850"/>
            </a:xfrm>
            <a:prstGeom prst="roundRect">
              <a:avLst>
                <a:gd name="adj" fmla="val 855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386387" y="1866900"/>
              <a:ext cx="2000250" cy="533401"/>
            </a:xfrm>
            <a:prstGeom prst="rect">
              <a:avLst/>
            </a:prstGeom>
            <a:noFill/>
          </p:spPr>
          <p:txBody>
            <a:bodyPr wrap="square" rtlCol="0">
              <a:spAutoFit/>
            </a:bodyPr>
            <a:lstStyle/>
            <a:p>
              <a:pPr algn="ctr"/>
              <a:r>
                <a:rPr lang="en-US" sz="1400" b="1" dirty="0" smtClean="0">
                  <a:latin typeface="+mn-lt"/>
                </a:rPr>
                <a:t>SDL</a:t>
              </a:r>
            </a:p>
            <a:p>
              <a:pPr algn="ctr"/>
              <a:r>
                <a:rPr lang="en-US" sz="1400" b="1" dirty="0" smtClean="0">
                  <a:latin typeface="+mn-lt"/>
                </a:rPr>
                <a:t>Threat Modeling</a:t>
              </a:r>
              <a:endParaRPr lang="en-US" sz="1400" b="1" dirty="0">
                <a:latin typeface="+mn-lt"/>
              </a:endParaRPr>
            </a:p>
          </p:txBody>
        </p:sp>
      </p:grpSp>
      <p:grpSp>
        <p:nvGrpSpPr>
          <p:cNvPr id="13" name="Group 12"/>
          <p:cNvGrpSpPr/>
          <p:nvPr/>
        </p:nvGrpSpPr>
        <p:grpSpPr>
          <a:xfrm>
            <a:off x="2479373" y="3923246"/>
            <a:ext cx="6039292" cy="704850"/>
            <a:chOff x="3600450" y="4482175"/>
            <a:chExt cx="3838575" cy="704850"/>
          </a:xfrm>
        </p:grpSpPr>
        <p:sp>
          <p:nvSpPr>
            <p:cNvPr id="14" name="Rounded Rectangle 13"/>
            <p:cNvSpPr/>
            <p:nvPr/>
          </p:nvSpPr>
          <p:spPr>
            <a:xfrm>
              <a:off x="3600450" y="4482175"/>
              <a:ext cx="3838575" cy="704850"/>
            </a:xfrm>
            <a:prstGeom prst="roundRect">
              <a:avLst>
                <a:gd name="adj" fmla="val 855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TextBox 14"/>
            <p:cNvSpPr txBox="1"/>
            <p:nvPr/>
          </p:nvSpPr>
          <p:spPr>
            <a:xfrm>
              <a:off x="3663791" y="4567900"/>
              <a:ext cx="3711893" cy="533401"/>
            </a:xfrm>
            <a:prstGeom prst="rect">
              <a:avLst/>
            </a:prstGeom>
            <a:noFill/>
          </p:spPr>
          <p:txBody>
            <a:bodyPr wrap="square" rtlCol="0">
              <a:spAutoFit/>
            </a:bodyPr>
            <a:lstStyle/>
            <a:p>
              <a:pPr algn="ctr"/>
              <a:r>
                <a:rPr lang="en-US" sz="1400" b="1" dirty="0" smtClean="0">
                  <a:latin typeface="+mn-lt"/>
                </a:rPr>
                <a:t>“Internet Engineering Task Force” (IETF)</a:t>
              </a:r>
            </a:p>
            <a:p>
              <a:pPr algn="ctr"/>
              <a:r>
                <a:rPr lang="en-US" sz="1400" b="1" dirty="0" smtClean="0">
                  <a:latin typeface="+mn-lt"/>
                </a:rPr>
                <a:t>Threat Modeling</a:t>
              </a:r>
              <a:endParaRPr lang="en-US" sz="1400" b="1" dirty="0">
                <a:latin typeface="+mn-lt"/>
              </a:endParaRPr>
            </a:p>
          </p:txBody>
        </p:sp>
      </p:grpSp>
      <p:grpSp>
        <p:nvGrpSpPr>
          <p:cNvPr id="16" name="Group 15"/>
          <p:cNvGrpSpPr/>
          <p:nvPr/>
        </p:nvGrpSpPr>
        <p:grpSpPr>
          <a:xfrm>
            <a:off x="4485982" y="5062653"/>
            <a:ext cx="1816100" cy="460375"/>
            <a:chOff x="4594226" y="5580184"/>
            <a:chExt cx="1816100" cy="460375"/>
          </a:xfrm>
          <a:solidFill>
            <a:srgbClr val="FFC000"/>
          </a:solidFill>
        </p:grpSpPr>
        <p:sp>
          <p:nvSpPr>
            <p:cNvPr id="17" name="Rounded Rectangle 16"/>
            <p:cNvSpPr/>
            <p:nvPr/>
          </p:nvSpPr>
          <p:spPr>
            <a:xfrm>
              <a:off x="4594226" y="5580184"/>
              <a:ext cx="1816100" cy="460375"/>
            </a:xfrm>
            <a:prstGeom prst="roundRect">
              <a:avLst>
                <a:gd name="adj" fmla="val 14766"/>
              </a:avLst>
            </a:prstGeom>
            <a:grp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dirty="0"/>
            </a:p>
          </p:txBody>
        </p:sp>
        <p:sp>
          <p:nvSpPr>
            <p:cNvPr id="18" name="Rectangle 17"/>
            <p:cNvSpPr/>
            <p:nvPr/>
          </p:nvSpPr>
          <p:spPr>
            <a:xfrm>
              <a:off x="4708565" y="5671872"/>
              <a:ext cx="1587422" cy="276999"/>
            </a:xfrm>
            <a:prstGeom prst="rect">
              <a:avLst/>
            </a:prstGeom>
            <a:grpFill/>
            <a:ln>
              <a:noFill/>
            </a:ln>
            <a:effectLst/>
            <a:scene3d>
              <a:camera prst="orthographicFront">
                <a:rot lat="0" lon="0" rev="0"/>
              </a:camera>
              <a:lightRig rig="balanced" dir="t">
                <a:rot lat="0" lon="0" rev="8700000"/>
              </a:lightRig>
            </a:scene3d>
            <a:sp3d>
              <a:bevelT w="190500" h="38100"/>
            </a:sp3d>
          </p:spPr>
          <p:txBody>
            <a:bodyPr wrap="none" anchor="ctr">
              <a:spAutoFit/>
            </a:bodyPr>
            <a:lstStyle/>
            <a:p>
              <a:r>
                <a:rPr lang="en-US" sz="1200" b="1" dirty="0" smtClean="0">
                  <a:latin typeface="+mn-lt"/>
                </a:rPr>
                <a:t>Development stage</a:t>
              </a:r>
              <a:endParaRPr lang="en-US" sz="1200" b="1" dirty="0">
                <a:latin typeface="+mn-lt"/>
              </a:endParaRPr>
            </a:p>
          </p:txBody>
        </p:sp>
      </p:grpSp>
      <p:grpSp>
        <p:nvGrpSpPr>
          <p:cNvPr id="19" name="Group 18"/>
          <p:cNvGrpSpPr/>
          <p:nvPr/>
        </p:nvGrpSpPr>
        <p:grpSpPr>
          <a:xfrm>
            <a:off x="1324261" y="2897951"/>
            <a:ext cx="1816100" cy="460375"/>
            <a:chOff x="2917826" y="2482850"/>
            <a:chExt cx="1816100" cy="460375"/>
          </a:xfrm>
          <a:solidFill>
            <a:srgbClr val="FFC000"/>
          </a:solidFill>
        </p:grpSpPr>
        <p:sp>
          <p:nvSpPr>
            <p:cNvPr id="20" name="Rounded Rectangle 19"/>
            <p:cNvSpPr/>
            <p:nvPr/>
          </p:nvSpPr>
          <p:spPr>
            <a:xfrm>
              <a:off x="2917826" y="2482850"/>
              <a:ext cx="1816100" cy="460375"/>
            </a:xfrm>
            <a:prstGeom prst="roundRect">
              <a:avLst>
                <a:gd name="adj" fmla="val 16835"/>
              </a:avLst>
            </a:prstGeom>
            <a:grp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dirty="0"/>
            </a:p>
          </p:txBody>
        </p:sp>
        <p:sp>
          <p:nvSpPr>
            <p:cNvPr id="21" name="Rectangle 20"/>
            <p:cNvSpPr/>
            <p:nvPr/>
          </p:nvSpPr>
          <p:spPr>
            <a:xfrm>
              <a:off x="2950478" y="2574538"/>
              <a:ext cx="1750800" cy="276999"/>
            </a:xfrm>
            <a:prstGeom prst="rect">
              <a:avLst/>
            </a:prstGeom>
            <a:grpFill/>
            <a:ln>
              <a:noFill/>
            </a:ln>
            <a:effectLst/>
            <a:scene3d>
              <a:camera prst="orthographicFront">
                <a:rot lat="0" lon="0" rev="0"/>
              </a:camera>
              <a:lightRig rig="balanced" dir="t">
                <a:rot lat="0" lon="0" rev="8700000"/>
              </a:lightRig>
            </a:scene3d>
            <a:sp3d>
              <a:bevelT w="190500" h="38100"/>
            </a:sp3d>
          </p:spPr>
          <p:txBody>
            <a:bodyPr wrap="none" anchor="ctr">
              <a:spAutoFit/>
            </a:bodyPr>
            <a:lstStyle/>
            <a:p>
              <a:pPr algn="ctr"/>
              <a:r>
                <a:rPr lang="en-US" sz="1200" b="1" dirty="0" smtClean="0">
                  <a:latin typeface="+mn-lt"/>
                </a:rPr>
                <a:t>Core People involved</a:t>
              </a:r>
              <a:endParaRPr lang="en-US" sz="1200" b="1" dirty="0">
                <a:latin typeface="+mn-lt"/>
              </a:endParaRPr>
            </a:p>
          </p:txBody>
        </p:sp>
      </p:grpSp>
      <p:sp>
        <p:nvSpPr>
          <p:cNvPr id="28" name="TextBox 27"/>
          <p:cNvSpPr txBox="1"/>
          <p:nvPr/>
        </p:nvSpPr>
        <p:spPr>
          <a:xfrm>
            <a:off x="2425424" y="5715000"/>
            <a:ext cx="6425623" cy="369332"/>
          </a:xfrm>
          <a:prstGeom prst="rect">
            <a:avLst/>
          </a:prstGeom>
          <a:noFill/>
        </p:spPr>
        <p:txBody>
          <a:bodyPr wrap="square" rtlCol="0">
            <a:spAutoFit/>
          </a:bodyPr>
          <a:lstStyle/>
          <a:p>
            <a:r>
              <a:rPr lang="en-US" sz="1800" b="1" dirty="0" smtClean="0">
                <a:latin typeface="+mn-lt"/>
              </a:rPr>
              <a:t>Requirements            Design            Design analysis</a:t>
            </a:r>
            <a:endParaRPr lang="en-US" sz="1800" b="1" dirty="0">
              <a:latin typeface="+mn-lt"/>
            </a:endParaRPr>
          </a:p>
        </p:txBody>
      </p:sp>
    </p:spTree>
    <p:extLst>
      <p:ext uri="{BB962C8B-B14F-4D97-AF65-F5344CB8AC3E}">
        <p14:creationId xmlns:p14="http://schemas.microsoft.com/office/powerpoint/2010/main" val="4081974555"/>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pPr eaLnBrk="1" hangingPunct="1"/>
            <a:r>
              <a:rPr lang="en-US" dirty="0" smtClean="0"/>
              <a:t>Exercise Answers</a:t>
            </a:r>
          </a:p>
        </p:txBody>
      </p:sp>
      <p:sp>
        <p:nvSpPr>
          <p:cNvPr id="4099" name="Rectangle 25"/>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294236125"/>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Identify All Elements (16 Elements)</a:t>
            </a:r>
          </a:p>
        </p:txBody>
      </p:sp>
      <p:sp>
        <p:nvSpPr>
          <p:cNvPr id="5" name="Rounded Rectangle 4"/>
          <p:cNvSpPr/>
          <p:nvPr/>
        </p:nvSpPr>
        <p:spPr>
          <a:xfrm>
            <a:off x="450850" y="1143000"/>
            <a:ext cx="7735618" cy="5126816"/>
          </a:xfrm>
          <a:prstGeom prst="roundRect">
            <a:avLst>
              <a:gd name="adj" fmla="val 6439"/>
            </a:avLst>
          </a:prstGeom>
          <a:solidFill>
            <a:srgbClr val="005194">
              <a:alpha val="50196"/>
            </a:srgbClr>
          </a:solidFill>
          <a:ln w="762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pic>
        <p:nvPicPr>
          <p:cNvPr id="6" name="Picture 2"/>
          <p:cNvPicPr>
            <a:picLocks noChangeAspect="1" noChangeArrowheads="1"/>
          </p:cNvPicPr>
          <p:nvPr/>
        </p:nvPicPr>
        <p:blipFill>
          <a:blip r:embed="rId3" cstate="print"/>
          <a:srcRect/>
          <a:stretch>
            <a:fillRect/>
          </a:stretch>
        </p:blipFill>
        <p:spPr bwMode="auto">
          <a:xfrm>
            <a:off x="1506093" y="1331430"/>
            <a:ext cx="6101862" cy="4705251"/>
          </a:xfrm>
          <a:prstGeom prst="rect">
            <a:avLst/>
          </a:prstGeom>
          <a:noFill/>
          <a:ln w="9525">
            <a:noFill/>
            <a:miter lim="800000"/>
            <a:headEnd/>
            <a:tailEnd/>
          </a:ln>
        </p:spPr>
      </p:pic>
      <p:sp>
        <p:nvSpPr>
          <p:cNvPr id="7" name="TextBox 6"/>
          <p:cNvSpPr txBox="1"/>
          <p:nvPr/>
        </p:nvSpPr>
        <p:spPr>
          <a:xfrm>
            <a:off x="5248994" y="1390498"/>
            <a:ext cx="2895600" cy="830997"/>
          </a:xfrm>
          <a:prstGeom prst="rect">
            <a:avLst/>
          </a:prstGeom>
          <a:noFill/>
        </p:spPr>
        <p:txBody>
          <a:bodyPr wrap="square" rtlCol="0">
            <a:spAutoFit/>
          </a:bodyPr>
          <a:lstStyle/>
          <a:p>
            <a:r>
              <a:rPr lang="en-US" sz="1600" dirty="0" smtClean="0">
                <a:solidFill>
                  <a:schemeClr val="bg1"/>
                </a:solidFill>
                <a:latin typeface="+mn-lt"/>
              </a:rPr>
              <a:t>…and two trust boundaries, which don’t have threats against them</a:t>
            </a:r>
            <a:endParaRPr lang="en-US" sz="1600" dirty="0">
              <a:solidFill>
                <a:schemeClr val="bg1"/>
              </a:solidFill>
              <a:latin typeface="+mn-lt"/>
            </a:endParaRPr>
          </a:p>
        </p:txBody>
      </p:sp>
      <p:sp>
        <p:nvSpPr>
          <p:cNvPr id="8" name="TextBox 7"/>
          <p:cNvSpPr txBox="1"/>
          <p:nvPr/>
        </p:nvSpPr>
        <p:spPr>
          <a:xfrm>
            <a:off x="6208243" y="5877277"/>
            <a:ext cx="304800" cy="307777"/>
          </a:xfrm>
          <a:prstGeom prst="rect">
            <a:avLst/>
          </a:prstGeom>
          <a:noFill/>
        </p:spPr>
        <p:txBody>
          <a:bodyPr wrap="square" rtlCol="0">
            <a:spAutoFit/>
          </a:bodyPr>
          <a:lstStyle/>
          <a:p>
            <a:r>
              <a:rPr lang="en-US" sz="1400" b="1" dirty="0" smtClean="0">
                <a:solidFill>
                  <a:schemeClr val="accent3"/>
                </a:solidFill>
                <a:latin typeface="+mn-lt"/>
              </a:rPr>
              <a:t>5</a:t>
            </a:r>
            <a:endParaRPr lang="en-US" sz="1400" b="1" dirty="0">
              <a:solidFill>
                <a:schemeClr val="accent3"/>
              </a:solidFill>
              <a:latin typeface="+mn-lt"/>
            </a:endParaRPr>
          </a:p>
        </p:txBody>
      </p:sp>
      <p:sp>
        <p:nvSpPr>
          <p:cNvPr id="9" name="TextBox 8"/>
          <p:cNvSpPr txBox="1"/>
          <p:nvPr/>
        </p:nvSpPr>
        <p:spPr>
          <a:xfrm>
            <a:off x="1446395" y="1941135"/>
            <a:ext cx="290565" cy="307777"/>
          </a:xfrm>
          <a:prstGeom prst="rect">
            <a:avLst/>
          </a:prstGeom>
          <a:noFill/>
        </p:spPr>
        <p:txBody>
          <a:bodyPr wrap="square" rtlCol="0">
            <a:spAutoFit/>
          </a:bodyPr>
          <a:lstStyle/>
          <a:p>
            <a:r>
              <a:rPr lang="en-US" sz="1400" b="1" dirty="0" smtClean="0">
                <a:solidFill>
                  <a:schemeClr val="accent3"/>
                </a:solidFill>
                <a:latin typeface="+mn-lt"/>
              </a:rPr>
              <a:t>8</a:t>
            </a:r>
            <a:endParaRPr lang="en-US" sz="1400" b="1" dirty="0">
              <a:solidFill>
                <a:schemeClr val="accent3"/>
              </a:solidFill>
              <a:latin typeface="+mn-lt"/>
            </a:endParaRPr>
          </a:p>
        </p:txBody>
      </p:sp>
      <p:sp>
        <p:nvSpPr>
          <p:cNvPr id="10" name="TextBox 9"/>
          <p:cNvSpPr txBox="1"/>
          <p:nvPr/>
        </p:nvSpPr>
        <p:spPr>
          <a:xfrm>
            <a:off x="1519037" y="2566331"/>
            <a:ext cx="290565" cy="307777"/>
          </a:xfrm>
          <a:prstGeom prst="rect">
            <a:avLst/>
          </a:prstGeom>
          <a:noFill/>
        </p:spPr>
        <p:txBody>
          <a:bodyPr wrap="square" rtlCol="0">
            <a:spAutoFit/>
          </a:bodyPr>
          <a:lstStyle/>
          <a:p>
            <a:r>
              <a:rPr lang="en-US" sz="1400" b="1" dirty="0" smtClean="0">
                <a:solidFill>
                  <a:schemeClr val="accent3"/>
                </a:solidFill>
                <a:latin typeface="+mn-lt"/>
              </a:rPr>
              <a:t>9</a:t>
            </a:r>
            <a:endParaRPr lang="en-US" sz="1400" b="1" dirty="0">
              <a:solidFill>
                <a:schemeClr val="accent3"/>
              </a:solidFill>
              <a:latin typeface="+mn-lt"/>
            </a:endParaRPr>
          </a:p>
        </p:txBody>
      </p:sp>
      <p:sp>
        <p:nvSpPr>
          <p:cNvPr id="11" name="TextBox 10"/>
          <p:cNvSpPr txBox="1"/>
          <p:nvPr/>
        </p:nvSpPr>
        <p:spPr>
          <a:xfrm>
            <a:off x="3625632" y="2275766"/>
            <a:ext cx="508489" cy="307777"/>
          </a:xfrm>
          <a:prstGeom prst="rect">
            <a:avLst/>
          </a:prstGeom>
          <a:noFill/>
        </p:spPr>
        <p:txBody>
          <a:bodyPr wrap="square" rtlCol="0">
            <a:spAutoFit/>
          </a:bodyPr>
          <a:lstStyle/>
          <a:p>
            <a:r>
              <a:rPr lang="en-US" sz="1400" b="1" dirty="0" smtClean="0">
                <a:solidFill>
                  <a:schemeClr val="accent3"/>
                </a:solidFill>
                <a:latin typeface="+mn-lt"/>
              </a:rPr>
              <a:t>10</a:t>
            </a:r>
            <a:endParaRPr lang="en-US" sz="1400" b="1" dirty="0">
              <a:solidFill>
                <a:schemeClr val="accent3"/>
              </a:solidFill>
              <a:latin typeface="+mn-lt"/>
            </a:endParaRPr>
          </a:p>
        </p:txBody>
      </p:sp>
      <p:sp>
        <p:nvSpPr>
          <p:cNvPr id="12" name="TextBox 11"/>
          <p:cNvSpPr txBox="1"/>
          <p:nvPr/>
        </p:nvSpPr>
        <p:spPr>
          <a:xfrm>
            <a:off x="5441662" y="5254055"/>
            <a:ext cx="508489" cy="307777"/>
          </a:xfrm>
          <a:prstGeom prst="rect">
            <a:avLst/>
          </a:prstGeom>
          <a:noFill/>
        </p:spPr>
        <p:txBody>
          <a:bodyPr wrap="square" rtlCol="0">
            <a:spAutoFit/>
          </a:bodyPr>
          <a:lstStyle/>
          <a:p>
            <a:r>
              <a:rPr lang="en-US" sz="1400" b="1" dirty="0" smtClean="0">
                <a:solidFill>
                  <a:schemeClr val="accent3"/>
                </a:solidFill>
                <a:latin typeface="+mn-lt"/>
              </a:rPr>
              <a:t>14</a:t>
            </a:r>
            <a:endParaRPr lang="en-US" sz="1400" b="1" dirty="0">
              <a:solidFill>
                <a:schemeClr val="accent3"/>
              </a:solidFill>
              <a:latin typeface="+mn-lt"/>
            </a:endParaRPr>
          </a:p>
        </p:txBody>
      </p:sp>
      <p:sp>
        <p:nvSpPr>
          <p:cNvPr id="13" name="TextBox 12"/>
          <p:cNvSpPr txBox="1"/>
          <p:nvPr/>
        </p:nvSpPr>
        <p:spPr>
          <a:xfrm>
            <a:off x="3208351" y="3220102"/>
            <a:ext cx="508489" cy="307777"/>
          </a:xfrm>
          <a:prstGeom prst="rect">
            <a:avLst/>
          </a:prstGeom>
          <a:noFill/>
        </p:spPr>
        <p:txBody>
          <a:bodyPr wrap="square" rtlCol="0">
            <a:spAutoFit/>
          </a:bodyPr>
          <a:lstStyle/>
          <a:p>
            <a:r>
              <a:rPr lang="en-US" sz="1400" b="1" dirty="0" smtClean="0">
                <a:solidFill>
                  <a:schemeClr val="accent3"/>
                </a:solidFill>
                <a:latin typeface="+mn-lt"/>
              </a:rPr>
              <a:t>11</a:t>
            </a:r>
            <a:endParaRPr lang="en-US" sz="1400" b="1" dirty="0">
              <a:solidFill>
                <a:schemeClr val="accent3"/>
              </a:solidFill>
              <a:latin typeface="+mn-lt"/>
            </a:endParaRPr>
          </a:p>
        </p:txBody>
      </p:sp>
      <p:sp>
        <p:nvSpPr>
          <p:cNvPr id="14" name="TextBox 13"/>
          <p:cNvSpPr txBox="1"/>
          <p:nvPr/>
        </p:nvSpPr>
        <p:spPr>
          <a:xfrm>
            <a:off x="6022792" y="3946514"/>
            <a:ext cx="508489" cy="307777"/>
          </a:xfrm>
          <a:prstGeom prst="rect">
            <a:avLst/>
          </a:prstGeom>
          <a:noFill/>
        </p:spPr>
        <p:txBody>
          <a:bodyPr wrap="square" rtlCol="0">
            <a:spAutoFit/>
          </a:bodyPr>
          <a:lstStyle/>
          <a:p>
            <a:r>
              <a:rPr lang="en-US" sz="1400" b="1" dirty="0" smtClean="0">
                <a:solidFill>
                  <a:schemeClr val="accent3"/>
                </a:solidFill>
                <a:latin typeface="+mn-lt"/>
              </a:rPr>
              <a:t>16</a:t>
            </a:r>
            <a:endParaRPr lang="en-US" sz="1400" b="1" dirty="0">
              <a:solidFill>
                <a:schemeClr val="accent3"/>
              </a:solidFill>
              <a:latin typeface="+mn-lt"/>
            </a:endParaRPr>
          </a:p>
        </p:txBody>
      </p:sp>
      <p:sp>
        <p:nvSpPr>
          <p:cNvPr id="15" name="TextBox 14"/>
          <p:cNvSpPr txBox="1"/>
          <p:nvPr/>
        </p:nvSpPr>
        <p:spPr>
          <a:xfrm>
            <a:off x="6022792" y="4890849"/>
            <a:ext cx="508489" cy="307777"/>
          </a:xfrm>
          <a:prstGeom prst="rect">
            <a:avLst/>
          </a:prstGeom>
          <a:noFill/>
        </p:spPr>
        <p:txBody>
          <a:bodyPr wrap="square" rtlCol="0">
            <a:spAutoFit/>
          </a:bodyPr>
          <a:lstStyle/>
          <a:p>
            <a:r>
              <a:rPr lang="en-US" sz="1400" b="1" dirty="0" smtClean="0">
                <a:solidFill>
                  <a:schemeClr val="accent3"/>
                </a:solidFill>
                <a:latin typeface="+mn-lt"/>
              </a:rPr>
              <a:t>15</a:t>
            </a:r>
            <a:endParaRPr lang="en-US" sz="1400" b="1" dirty="0">
              <a:solidFill>
                <a:schemeClr val="accent3"/>
              </a:solidFill>
              <a:latin typeface="+mn-lt"/>
            </a:endParaRPr>
          </a:p>
        </p:txBody>
      </p:sp>
      <p:sp>
        <p:nvSpPr>
          <p:cNvPr id="16" name="TextBox 15"/>
          <p:cNvSpPr txBox="1"/>
          <p:nvPr/>
        </p:nvSpPr>
        <p:spPr>
          <a:xfrm>
            <a:off x="4999017" y="4894228"/>
            <a:ext cx="508489" cy="307777"/>
          </a:xfrm>
          <a:prstGeom prst="rect">
            <a:avLst/>
          </a:prstGeom>
          <a:noFill/>
        </p:spPr>
        <p:txBody>
          <a:bodyPr wrap="square" rtlCol="0">
            <a:spAutoFit/>
          </a:bodyPr>
          <a:lstStyle/>
          <a:p>
            <a:r>
              <a:rPr lang="en-US" sz="1400" b="1" dirty="0" smtClean="0">
                <a:solidFill>
                  <a:schemeClr val="accent3"/>
                </a:solidFill>
                <a:latin typeface="+mn-lt"/>
              </a:rPr>
              <a:t>13</a:t>
            </a:r>
            <a:endParaRPr lang="en-US" sz="1400" b="1" dirty="0">
              <a:solidFill>
                <a:schemeClr val="accent3"/>
              </a:solidFill>
              <a:latin typeface="+mn-lt"/>
            </a:endParaRPr>
          </a:p>
        </p:txBody>
      </p:sp>
      <p:sp>
        <p:nvSpPr>
          <p:cNvPr id="17" name="TextBox 16"/>
          <p:cNvSpPr txBox="1"/>
          <p:nvPr/>
        </p:nvSpPr>
        <p:spPr>
          <a:xfrm>
            <a:off x="4231508" y="5102587"/>
            <a:ext cx="508489" cy="307777"/>
          </a:xfrm>
          <a:prstGeom prst="rect">
            <a:avLst/>
          </a:prstGeom>
          <a:noFill/>
        </p:spPr>
        <p:txBody>
          <a:bodyPr wrap="square" rtlCol="0">
            <a:spAutoFit/>
          </a:bodyPr>
          <a:lstStyle/>
          <a:p>
            <a:r>
              <a:rPr lang="en-US" sz="1400" b="1" dirty="0" smtClean="0">
                <a:solidFill>
                  <a:schemeClr val="accent3"/>
                </a:solidFill>
                <a:latin typeface="+mn-lt"/>
              </a:rPr>
              <a:t>12</a:t>
            </a:r>
            <a:endParaRPr lang="en-US" sz="1400" b="1" dirty="0">
              <a:solidFill>
                <a:schemeClr val="accent3"/>
              </a:solidFill>
              <a:latin typeface="+mn-lt"/>
            </a:endParaRPr>
          </a:p>
        </p:txBody>
      </p:sp>
      <p:sp>
        <p:nvSpPr>
          <p:cNvPr id="18" name="TextBox 17"/>
          <p:cNvSpPr txBox="1"/>
          <p:nvPr/>
        </p:nvSpPr>
        <p:spPr>
          <a:xfrm>
            <a:off x="1010548" y="1360005"/>
            <a:ext cx="290565" cy="307777"/>
          </a:xfrm>
          <a:prstGeom prst="rect">
            <a:avLst/>
          </a:prstGeom>
          <a:noFill/>
        </p:spPr>
        <p:txBody>
          <a:bodyPr wrap="square" rtlCol="0">
            <a:spAutoFit/>
          </a:bodyPr>
          <a:lstStyle/>
          <a:p>
            <a:r>
              <a:rPr lang="en-US" sz="1400" b="1" dirty="0" smtClean="0">
                <a:solidFill>
                  <a:schemeClr val="accent3"/>
                </a:solidFill>
                <a:latin typeface="+mn-lt"/>
              </a:rPr>
              <a:t>7</a:t>
            </a:r>
            <a:endParaRPr lang="en-US" sz="1400" b="1" dirty="0">
              <a:solidFill>
                <a:schemeClr val="accent3"/>
              </a:solidFill>
              <a:latin typeface="+mn-lt"/>
            </a:endParaRPr>
          </a:p>
        </p:txBody>
      </p:sp>
      <p:sp>
        <p:nvSpPr>
          <p:cNvPr id="19" name="TextBox 18"/>
          <p:cNvSpPr txBox="1"/>
          <p:nvPr/>
        </p:nvSpPr>
        <p:spPr>
          <a:xfrm>
            <a:off x="4642609" y="4164437"/>
            <a:ext cx="290565" cy="307777"/>
          </a:xfrm>
          <a:prstGeom prst="rect">
            <a:avLst/>
          </a:prstGeom>
          <a:noFill/>
        </p:spPr>
        <p:txBody>
          <a:bodyPr wrap="square" rtlCol="0">
            <a:spAutoFit/>
          </a:bodyPr>
          <a:lstStyle/>
          <a:p>
            <a:r>
              <a:rPr lang="en-US" sz="1400" b="1" dirty="0" smtClean="0">
                <a:solidFill>
                  <a:schemeClr val="accent3"/>
                </a:solidFill>
                <a:latin typeface="+mn-lt"/>
              </a:rPr>
              <a:t>2</a:t>
            </a:r>
            <a:endParaRPr lang="en-US" sz="1400" b="1" dirty="0">
              <a:solidFill>
                <a:schemeClr val="accent3"/>
              </a:solidFill>
              <a:latin typeface="+mn-lt"/>
            </a:endParaRPr>
          </a:p>
        </p:txBody>
      </p:sp>
      <p:sp>
        <p:nvSpPr>
          <p:cNvPr id="20" name="TextBox 19"/>
          <p:cNvSpPr txBox="1"/>
          <p:nvPr/>
        </p:nvSpPr>
        <p:spPr>
          <a:xfrm>
            <a:off x="7330334" y="4010166"/>
            <a:ext cx="290565" cy="307777"/>
          </a:xfrm>
          <a:prstGeom prst="rect">
            <a:avLst/>
          </a:prstGeom>
          <a:noFill/>
        </p:spPr>
        <p:txBody>
          <a:bodyPr wrap="square" rtlCol="0">
            <a:spAutoFit/>
          </a:bodyPr>
          <a:lstStyle/>
          <a:p>
            <a:r>
              <a:rPr lang="en-US" sz="1400" b="1" dirty="0" smtClean="0">
                <a:solidFill>
                  <a:schemeClr val="accent3"/>
                </a:solidFill>
                <a:latin typeface="+mn-lt"/>
              </a:rPr>
              <a:t>1</a:t>
            </a:r>
            <a:endParaRPr lang="en-US" sz="1400" b="1" dirty="0">
              <a:solidFill>
                <a:schemeClr val="accent3"/>
              </a:solidFill>
              <a:latin typeface="+mn-lt"/>
            </a:endParaRPr>
          </a:p>
        </p:txBody>
      </p:sp>
      <p:sp>
        <p:nvSpPr>
          <p:cNvPr id="21" name="TextBox 20"/>
          <p:cNvSpPr txBox="1"/>
          <p:nvPr/>
        </p:nvSpPr>
        <p:spPr>
          <a:xfrm>
            <a:off x="2971861" y="1912560"/>
            <a:ext cx="290565" cy="307777"/>
          </a:xfrm>
          <a:prstGeom prst="rect">
            <a:avLst/>
          </a:prstGeom>
          <a:noFill/>
        </p:spPr>
        <p:txBody>
          <a:bodyPr wrap="square" rtlCol="0">
            <a:spAutoFit/>
          </a:bodyPr>
          <a:lstStyle/>
          <a:p>
            <a:r>
              <a:rPr lang="en-US" sz="1400" b="1" dirty="0" smtClean="0">
                <a:solidFill>
                  <a:schemeClr val="accent3"/>
                </a:solidFill>
                <a:latin typeface="+mn-lt"/>
              </a:rPr>
              <a:t>3</a:t>
            </a:r>
            <a:endParaRPr lang="en-US" sz="1400" b="1" dirty="0">
              <a:solidFill>
                <a:schemeClr val="accent3"/>
              </a:solidFill>
              <a:latin typeface="+mn-lt"/>
            </a:endParaRPr>
          </a:p>
        </p:txBody>
      </p:sp>
      <p:sp>
        <p:nvSpPr>
          <p:cNvPr id="22" name="TextBox 21"/>
          <p:cNvSpPr txBox="1"/>
          <p:nvPr/>
        </p:nvSpPr>
        <p:spPr>
          <a:xfrm>
            <a:off x="3770914" y="5762544"/>
            <a:ext cx="290565" cy="307777"/>
          </a:xfrm>
          <a:prstGeom prst="rect">
            <a:avLst/>
          </a:prstGeom>
          <a:noFill/>
        </p:spPr>
        <p:txBody>
          <a:bodyPr wrap="square" rtlCol="0">
            <a:spAutoFit/>
          </a:bodyPr>
          <a:lstStyle/>
          <a:p>
            <a:r>
              <a:rPr lang="en-US" sz="1400" b="1" dirty="0" smtClean="0">
                <a:solidFill>
                  <a:schemeClr val="accent3"/>
                </a:solidFill>
                <a:latin typeface="+mn-lt"/>
              </a:rPr>
              <a:t>4</a:t>
            </a:r>
            <a:endParaRPr lang="en-US" sz="1400" b="1" dirty="0">
              <a:solidFill>
                <a:schemeClr val="accent3"/>
              </a:solidFill>
              <a:latin typeface="+mn-lt"/>
            </a:endParaRPr>
          </a:p>
        </p:txBody>
      </p:sp>
      <p:sp>
        <p:nvSpPr>
          <p:cNvPr id="23" name="TextBox 22"/>
          <p:cNvSpPr txBox="1"/>
          <p:nvPr/>
        </p:nvSpPr>
        <p:spPr>
          <a:xfrm>
            <a:off x="1010548" y="3220102"/>
            <a:ext cx="290565" cy="307777"/>
          </a:xfrm>
          <a:prstGeom prst="rect">
            <a:avLst/>
          </a:prstGeom>
          <a:noFill/>
        </p:spPr>
        <p:txBody>
          <a:bodyPr wrap="square" rtlCol="0">
            <a:spAutoFit/>
          </a:bodyPr>
          <a:lstStyle/>
          <a:p>
            <a:r>
              <a:rPr lang="en-US" sz="1400" b="1" dirty="0" smtClean="0">
                <a:solidFill>
                  <a:schemeClr val="accent3"/>
                </a:solidFill>
                <a:latin typeface="+mn-lt"/>
              </a:rPr>
              <a:t>6</a:t>
            </a:r>
            <a:endParaRPr lang="en-US" sz="1400" b="1" dirty="0">
              <a:solidFill>
                <a:schemeClr val="accent3"/>
              </a:solidFill>
              <a:latin typeface="+mn-lt"/>
            </a:endParaRPr>
          </a:p>
        </p:txBody>
      </p:sp>
    </p:spTree>
    <p:extLst>
      <p:ext uri="{BB962C8B-B14F-4D97-AF65-F5344CB8AC3E}">
        <p14:creationId xmlns:p14="http://schemas.microsoft.com/office/powerpoint/2010/main" val="3111232325"/>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4"/>
          <p:cNvSpPr>
            <a:spLocks noGrp="1" noChangeArrowheads="1"/>
          </p:cNvSpPr>
          <p:nvPr>
            <p:ph type="title"/>
          </p:nvPr>
        </p:nvSpPr>
        <p:spPr/>
        <p:txBody>
          <a:bodyPr/>
          <a:lstStyle/>
          <a:p>
            <a:r>
              <a:rPr lang="en-US" dirty="0" smtClean="0"/>
              <a:t>Identify Threat Types to Each Element</a:t>
            </a:r>
          </a:p>
        </p:txBody>
      </p:sp>
      <p:sp>
        <p:nvSpPr>
          <p:cNvPr id="24" name="TextBox 23"/>
          <p:cNvSpPr txBox="1"/>
          <p:nvPr/>
        </p:nvSpPr>
        <p:spPr>
          <a:xfrm>
            <a:off x="304800" y="1047690"/>
            <a:ext cx="5444197" cy="400110"/>
          </a:xfrm>
          <a:prstGeom prst="rect">
            <a:avLst/>
          </a:prstGeom>
          <a:noFill/>
        </p:spPr>
        <p:txBody>
          <a:bodyPr wrap="square" rtlCol="0">
            <a:spAutoFit/>
          </a:bodyPr>
          <a:lstStyle/>
          <a:p>
            <a:pPr marL="342900" lvl="1" indent="-347472" defTabSz="914363" fontAlgn="auto">
              <a:spcAft>
                <a:spcPts val="0"/>
              </a:spcAft>
              <a:buClr>
                <a:schemeClr val="bg1"/>
              </a:buClr>
              <a:buSzPct val="70000"/>
              <a:defRPr/>
            </a:pPr>
            <a:r>
              <a:rPr lang="en-US" sz="2000" b="1" dirty="0" smtClean="0">
                <a:solidFill>
                  <a:schemeClr val="tx2">
                    <a:lumMod val="40000"/>
                    <a:lumOff val="60000"/>
                  </a:schemeClr>
                </a:solidFill>
                <a:latin typeface="+mn-lt"/>
              </a:rPr>
              <a:t>Identify STRIDE threats by element type</a:t>
            </a:r>
            <a:endParaRPr lang="en-US" sz="2000" b="1" dirty="0">
              <a:solidFill>
                <a:schemeClr val="tx2">
                  <a:lumMod val="40000"/>
                  <a:lumOff val="60000"/>
                </a:schemeClr>
              </a:solidFill>
              <a:latin typeface="+mn-lt"/>
            </a:endParaRPr>
          </a:p>
        </p:txBody>
      </p:sp>
      <p:sp>
        <p:nvSpPr>
          <p:cNvPr id="25" name="Rounded Rectangle 24"/>
          <p:cNvSpPr/>
          <p:nvPr/>
        </p:nvSpPr>
        <p:spPr>
          <a:xfrm>
            <a:off x="342928" y="1447800"/>
            <a:ext cx="8420072" cy="4786457"/>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26" name="TextBox 25"/>
          <p:cNvSpPr txBox="1"/>
          <p:nvPr/>
        </p:nvSpPr>
        <p:spPr>
          <a:xfrm>
            <a:off x="5909142" y="2632569"/>
            <a:ext cx="2590800" cy="523220"/>
          </a:xfrm>
          <a:prstGeom prst="rect">
            <a:avLst/>
          </a:prstGeom>
          <a:noFill/>
        </p:spPr>
        <p:txBody>
          <a:bodyPr wrap="square" rtlCol="0">
            <a:spAutoFit/>
          </a:bodyPr>
          <a:lstStyle/>
          <a:p>
            <a:r>
              <a:rPr lang="en-US" sz="1400" dirty="0" smtClean="0">
                <a:solidFill>
                  <a:schemeClr val="bg1"/>
                </a:solidFill>
                <a:latin typeface="+mn-lt"/>
              </a:rPr>
              <a:t>Administrator (1)</a:t>
            </a:r>
          </a:p>
          <a:p>
            <a:endParaRPr lang="en-US" sz="1400" dirty="0" smtClean="0">
              <a:solidFill>
                <a:schemeClr val="bg1"/>
              </a:solidFill>
              <a:latin typeface="+mn-lt"/>
            </a:endParaRPr>
          </a:p>
        </p:txBody>
      </p:sp>
      <p:sp>
        <p:nvSpPr>
          <p:cNvPr id="27" name="Rectangle 26"/>
          <p:cNvSpPr/>
          <p:nvPr/>
        </p:nvSpPr>
        <p:spPr>
          <a:xfrm>
            <a:off x="5909142" y="3701942"/>
            <a:ext cx="2752677" cy="307777"/>
          </a:xfrm>
          <a:prstGeom prst="rect">
            <a:avLst/>
          </a:prstGeom>
        </p:spPr>
        <p:txBody>
          <a:bodyPr wrap="none">
            <a:spAutoFit/>
          </a:bodyPr>
          <a:lstStyle/>
          <a:p>
            <a:r>
              <a:rPr lang="en-US" sz="1400" dirty="0" smtClean="0">
                <a:solidFill>
                  <a:schemeClr val="bg1"/>
                </a:solidFill>
                <a:latin typeface="+mn-lt"/>
              </a:rPr>
              <a:t>Admin console (2) , Host SW (3)</a:t>
            </a:r>
            <a:endParaRPr lang="en-US" sz="1400" dirty="0">
              <a:solidFill>
                <a:schemeClr val="bg1"/>
              </a:solidFill>
              <a:latin typeface="+mn-lt"/>
            </a:endParaRPr>
          </a:p>
        </p:txBody>
      </p:sp>
      <p:sp>
        <p:nvSpPr>
          <p:cNvPr id="28" name="Rectangle 27"/>
          <p:cNvSpPr/>
          <p:nvPr/>
        </p:nvSpPr>
        <p:spPr>
          <a:xfrm>
            <a:off x="371066" y="1528250"/>
            <a:ext cx="4009146" cy="369332"/>
          </a:xfrm>
          <a:prstGeom prst="rect">
            <a:avLst/>
          </a:prstGeom>
        </p:spPr>
        <p:txBody>
          <a:bodyPr wrap="square">
            <a:spAutoFit/>
          </a:bodyPr>
          <a:lstStyle/>
          <a:p>
            <a:r>
              <a:rPr lang="en-US" dirty="0" smtClean="0">
                <a:solidFill>
                  <a:schemeClr val="bg1"/>
                </a:solidFill>
                <a:latin typeface="+mn-lt"/>
              </a:rPr>
              <a:t>Threats</a:t>
            </a:r>
            <a:r>
              <a:rPr lang="en-US" dirty="0" smtClean="0">
                <a:latin typeface="+mn-lt"/>
              </a:rPr>
              <a:t>		               </a:t>
            </a:r>
            <a:r>
              <a:rPr lang="en-US" dirty="0" smtClean="0">
                <a:solidFill>
                  <a:schemeClr val="bg1"/>
                </a:solidFill>
                <a:latin typeface="+mn-lt"/>
              </a:rPr>
              <a:t>Elements</a:t>
            </a:r>
            <a:endParaRPr lang="en-US" dirty="0">
              <a:solidFill>
                <a:schemeClr val="bg1"/>
              </a:solidFill>
              <a:latin typeface="+mn-lt"/>
            </a:endParaRPr>
          </a:p>
        </p:txBody>
      </p:sp>
      <p:sp>
        <p:nvSpPr>
          <p:cNvPr id="29" name="Rectangle 28"/>
          <p:cNvSpPr/>
          <p:nvPr/>
        </p:nvSpPr>
        <p:spPr>
          <a:xfrm>
            <a:off x="5909142" y="4487590"/>
            <a:ext cx="2853858" cy="523220"/>
          </a:xfrm>
          <a:prstGeom prst="rect">
            <a:avLst/>
          </a:prstGeom>
        </p:spPr>
        <p:txBody>
          <a:bodyPr wrap="none">
            <a:spAutoFit/>
          </a:bodyPr>
          <a:lstStyle/>
          <a:p>
            <a:r>
              <a:rPr lang="en-US" sz="1400" dirty="0" smtClean="0">
                <a:solidFill>
                  <a:schemeClr val="bg1"/>
                </a:solidFill>
                <a:latin typeface="+mn-lt"/>
              </a:rPr>
              <a:t>Config data (4), Integrity data (5), </a:t>
            </a:r>
          </a:p>
          <a:p>
            <a:r>
              <a:rPr lang="en-US" sz="1400" dirty="0" smtClean="0">
                <a:solidFill>
                  <a:schemeClr val="bg1"/>
                </a:solidFill>
                <a:latin typeface="+mn-lt"/>
              </a:rPr>
              <a:t>Filesystem data (6), registry (7)</a:t>
            </a:r>
            <a:endParaRPr lang="en-US" sz="1400" dirty="0">
              <a:solidFill>
                <a:schemeClr val="bg1"/>
              </a:solidFill>
              <a:latin typeface="+mn-lt"/>
            </a:endParaRPr>
          </a:p>
        </p:txBody>
      </p:sp>
      <p:sp>
        <p:nvSpPr>
          <p:cNvPr id="30" name="Rectangle 29"/>
          <p:cNvSpPr/>
          <p:nvPr/>
        </p:nvSpPr>
        <p:spPr>
          <a:xfrm>
            <a:off x="5909142" y="5243950"/>
            <a:ext cx="2098844" cy="1169551"/>
          </a:xfrm>
          <a:prstGeom prst="rect">
            <a:avLst/>
          </a:prstGeom>
        </p:spPr>
        <p:txBody>
          <a:bodyPr wrap="square">
            <a:spAutoFit/>
          </a:bodyPr>
          <a:lstStyle/>
          <a:p>
            <a:r>
              <a:rPr lang="en-US" sz="1400" dirty="0" smtClean="0">
                <a:solidFill>
                  <a:schemeClr val="bg1"/>
                </a:solidFill>
                <a:latin typeface="+mn-lt"/>
              </a:rPr>
              <a:t>8.     raw reg data</a:t>
            </a:r>
          </a:p>
          <a:p>
            <a:pPr marL="342900" indent="-342900">
              <a:buAutoNum type="arabicPeriod" startAt="9"/>
            </a:pPr>
            <a:r>
              <a:rPr lang="en-US" sz="1400" dirty="0" smtClean="0">
                <a:solidFill>
                  <a:schemeClr val="bg1"/>
                </a:solidFill>
                <a:latin typeface="+mn-lt"/>
              </a:rPr>
              <a:t> raw filesystem data</a:t>
            </a:r>
          </a:p>
          <a:p>
            <a:pPr marL="342900" indent="-342900">
              <a:buAutoNum type="arabicPeriod" startAt="9"/>
            </a:pPr>
            <a:r>
              <a:rPr lang="en-US" sz="1400" dirty="0" smtClean="0">
                <a:solidFill>
                  <a:schemeClr val="bg1"/>
                </a:solidFill>
                <a:latin typeface="+mn-lt"/>
              </a:rPr>
              <a:t> commands</a:t>
            </a:r>
          </a:p>
          <a:p>
            <a:pPr marL="342900" indent="-342900"/>
            <a:r>
              <a:rPr lang="en-US" sz="1400" dirty="0" smtClean="0">
                <a:solidFill>
                  <a:schemeClr val="bg1"/>
                </a:solidFill>
                <a:latin typeface="+mn-lt"/>
              </a:rPr>
              <a:t>	.... 16</a:t>
            </a:r>
          </a:p>
          <a:p>
            <a:pPr marL="342900" indent="-342900"/>
            <a:endParaRPr lang="en-US" sz="1400" dirty="0">
              <a:solidFill>
                <a:schemeClr val="bg1"/>
              </a:solidFill>
              <a:latin typeface="+mn-lt"/>
            </a:endParaRPr>
          </a:p>
        </p:txBody>
      </p:sp>
      <p:grpSp>
        <p:nvGrpSpPr>
          <p:cNvPr id="31" name="Group 25"/>
          <p:cNvGrpSpPr>
            <a:grpSpLocks/>
          </p:cNvGrpSpPr>
          <p:nvPr/>
        </p:nvGrpSpPr>
        <p:grpSpPr bwMode="auto">
          <a:xfrm>
            <a:off x="354937" y="2518637"/>
            <a:ext cx="868223" cy="717280"/>
            <a:chOff x="213" y="687"/>
            <a:chExt cx="860" cy="842"/>
          </a:xfrm>
        </p:grpSpPr>
        <p:sp>
          <p:nvSpPr>
            <p:cNvPr id="32" name="Rectangle 4"/>
            <p:cNvSpPr>
              <a:spLocks noChangeArrowheads="1"/>
            </p:cNvSpPr>
            <p:nvPr/>
          </p:nvSpPr>
          <p:spPr bwMode="auto">
            <a:xfrm>
              <a:off x="351" y="687"/>
              <a:ext cx="722" cy="405"/>
            </a:xfrm>
            <a:prstGeom prst="rect">
              <a:avLst/>
            </a:prstGeom>
            <a:noFill/>
            <a:ln w="15875" algn="ctr">
              <a:solidFill>
                <a:srgbClr val="FFCC00"/>
              </a:solidFill>
              <a:miter lim="800000"/>
              <a:headEnd/>
              <a:tailEnd type="none" w="lg" len="lg"/>
            </a:ln>
          </p:spPr>
          <p:txBody>
            <a:bodyPr vert="horz" wrap="none" lIns="91440" tIns="45720" rIns="91440" bIns="45720" numCol="1" anchor="ctr" anchorCtr="0" compatLnSpc="1">
              <a:prstTxWarp prst="textNoShape">
                <a:avLst/>
              </a:prstTxWarp>
            </a:bodyPr>
            <a:lstStyle/>
            <a:p>
              <a:endParaRPr lang="en-US" dirty="0">
                <a:latin typeface="+mn-lt"/>
              </a:endParaRPr>
            </a:p>
          </p:txBody>
        </p:sp>
        <p:sp>
          <p:nvSpPr>
            <p:cNvPr id="33" name="Text Box 13"/>
            <p:cNvSpPr txBox="1">
              <a:spLocks noChangeArrowheads="1"/>
            </p:cNvSpPr>
            <p:nvPr/>
          </p:nvSpPr>
          <p:spPr bwMode="auto">
            <a:xfrm>
              <a:off x="213" y="1095"/>
              <a:ext cx="183" cy="434"/>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endParaRPr lang="en-US" dirty="0">
                <a:latin typeface="+mn-lt"/>
              </a:endParaRPr>
            </a:p>
          </p:txBody>
        </p:sp>
      </p:grpSp>
      <p:sp>
        <p:nvSpPr>
          <p:cNvPr id="34" name="Oval 5"/>
          <p:cNvSpPr>
            <a:spLocks noChangeArrowheads="1"/>
          </p:cNvSpPr>
          <p:nvPr/>
        </p:nvSpPr>
        <p:spPr bwMode="auto">
          <a:xfrm>
            <a:off x="528582" y="3385285"/>
            <a:ext cx="612671" cy="603934"/>
          </a:xfrm>
          <a:prstGeom prst="ellipse">
            <a:avLst/>
          </a:prstGeom>
          <a:noFill/>
          <a:ln w="15875" algn="ctr">
            <a:solidFill>
              <a:srgbClr val="FFCC00"/>
            </a:solidFill>
            <a:round/>
            <a:headEnd/>
            <a:tailEnd type="none" w="lg" len="lg"/>
          </a:ln>
        </p:spPr>
        <p:txBody>
          <a:bodyPr vert="horz" wrap="none" lIns="91440" tIns="45720" rIns="91440" bIns="45720" numCol="1" anchor="ctr" anchorCtr="0" compatLnSpc="1">
            <a:prstTxWarp prst="textNoShape">
              <a:avLst/>
            </a:prstTxWarp>
          </a:bodyPr>
          <a:lstStyle/>
          <a:p>
            <a:endParaRPr lang="en-US" dirty="0">
              <a:latin typeface="+mn-lt"/>
            </a:endParaRPr>
          </a:p>
        </p:txBody>
      </p:sp>
      <p:sp>
        <p:nvSpPr>
          <p:cNvPr id="35" name="Text Box 14"/>
          <p:cNvSpPr txBox="1">
            <a:spLocks noChangeArrowheads="1"/>
          </p:cNvSpPr>
          <p:nvPr/>
        </p:nvSpPr>
        <p:spPr bwMode="auto">
          <a:xfrm>
            <a:off x="406266" y="3999591"/>
            <a:ext cx="1070138" cy="338554"/>
          </a:xfrm>
          <a:prstGeom prst="rect">
            <a:avLst/>
          </a:prstGeom>
          <a:noFill/>
          <a:ln w="15875" algn="ctr">
            <a:noFill/>
            <a:miter lim="800000"/>
            <a:headEnd/>
            <a:tailEnd type="none" w="lg" len="lg"/>
          </a:ln>
        </p:spPr>
        <p:txBody>
          <a:bodyPr vert="horz" wrap="square" lIns="91440" tIns="45720" rIns="91440" bIns="45720" numCol="1" anchor="t" anchorCtr="0" compatLnSpc="1">
            <a:prstTxWarp prst="textNoShape">
              <a:avLst/>
            </a:prstTxWarp>
            <a:spAutoFit/>
          </a:bodyPr>
          <a:lstStyle/>
          <a:p>
            <a:r>
              <a:rPr lang="en-US" sz="1600" dirty="0">
                <a:solidFill>
                  <a:schemeClr val="bg1"/>
                </a:solidFill>
                <a:latin typeface="+mn-lt"/>
              </a:rPr>
              <a:t>Process</a:t>
            </a:r>
          </a:p>
        </p:txBody>
      </p:sp>
      <p:grpSp>
        <p:nvGrpSpPr>
          <p:cNvPr id="36" name="Group 6"/>
          <p:cNvGrpSpPr>
            <a:grpSpLocks/>
          </p:cNvGrpSpPr>
          <p:nvPr/>
        </p:nvGrpSpPr>
        <p:grpSpPr bwMode="auto">
          <a:xfrm>
            <a:off x="453227" y="4509970"/>
            <a:ext cx="768842" cy="319986"/>
            <a:chOff x="411" y="3170"/>
            <a:chExt cx="704" cy="293"/>
          </a:xfrm>
        </p:grpSpPr>
        <p:sp>
          <p:nvSpPr>
            <p:cNvPr id="37" name="Line 7"/>
            <p:cNvSpPr>
              <a:spLocks noChangeShapeType="1"/>
            </p:cNvSpPr>
            <p:nvPr/>
          </p:nvSpPr>
          <p:spPr bwMode="auto">
            <a:xfrm>
              <a:off x="411" y="3170"/>
              <a:ext cx="703" cy="0"/>
            </a:xfrm>
            <a:prstGeom prst="line">
              <a:avLst/>
            </a:prstGeom>
            <a:noFill/>
            <a:ln w="15875">
              <a:solidFill>
                <a:srgbClr val="FFCC00"/>
              </a:solidFill>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38" name="Line 8"/>
            <p:cNvSpPr>
              <a:spLocks noChangeShapeType="1"/>
            </p:cNvSpPr>
            <p:nvPr/>
          </p:nvSpPr>
          <p:spPr bwMode="auto">
            <a:xfrm>
              <a:off x="412" y="3463"/>
              <a:ext cx="703" cy="0"/>
            </a:xfrm>
            <a:prstGeom prst="line">
              <a:avLst/>
            </a:prstGeom>
            <a:noFill/>
            <a:ln w="15875">
              <a:solidFill>
                <a:srgbClr val="FFCC00"/>
              </a:solidFill>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grpSp>
      <p:sp>
        <p:nvSpPr>
          <p:cNvPr id="39" name="Text Box 16"/>
          <p:cNvSpPr txBox="1">
            <a:spLocks noChangeArrowheads="1"/>
          </p:cNvSpPr>
          <p:nvPr/>
        </p:nvSpPr>
        <p:spPr bwMode="auto">
          <a:xfrm>
            <a:off x="367255" y="4897971"/>
            <a:ext cx="1129155" cy="338554"/>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r>
              <a:rPr lang="en-US" sz="1600" dirty="0">
                <a:solidFill>
                  <a:schemeClr val="bg1"/>
                </a:solidFill>
                <a:latin typeface="+mn-lt"/>
              </a:rPr>
              <a:t>Data Store</a:t>
            </a:r>
          </a:p>
        </p:txBody>
      </p:sp>
      <p:grpSp>
        <p:nvGrpSpPr>
          <p:cNvPr id="40" name="Group 39"/>
          <p:cNvGrpSpPr>
            <a:grpSpLocks/>
          </p:cNvGrpSpPr>
          <p:nvPr/>
        </p:nvGrpSpPr>
        <p:grpSpPr bwMode="auto">
          <a:xfrm>
            <a:off x="564621" y="5352167"/>
            <a:ext cx="958869" cy="607848"/>
            <a:chOff x="349" y="3528"/>
            <a:chExt cx="987" cy="723"/>
          </a:xfrm>
        </p:grpSpPr>
        <p:cxnSp>
          <p:nvCxnSpPr>
            <p:cNvPr id="41" name="AutoShape 9"/>
            <p:cNvCxnSpPr>
              <a:cxnSpLocks noChangeShapeType="1"/>
            </p:cNvCxnSpPr>
            <p:nvPr/>
          </p:nvCxnSpPr>
          <p:spPr bwMode="auto">
            <a:xfrm flipV="1">
              <a:off x="349" y="3528"/>
              <a:ext cx="987" cy="487"/>
            </a:xfrm>
            <a:prstGeom prst="curvedConnector3">
              <a:avLst>
                <a:gd name="adj1" fmla="val -8106"/>
              </a:avLst>
            </a:prstGeom>
            <a:noFill/>
            <a:ln w="15875">
              <a:solidFill>
                <a:srgbClr val="FFC000"/>
              </a:solidFill>
              <a:round/>
              <a:headEnd/>
              <a:tailEnd type="triangle" w="lg" len="lg"/>
            </a:ln>
          </p:spPr>
        </p:cxnSp>
        <p:sp>
          <p:nvSpPr>
            <p:cNvPr id="42" name="Text Box 17"/>
            <p:cNvSpPr txBox="1">
              <a:spLocks noChangeArrowheads="1"/>
            </p:cNvSpPr>
            <p:nvPr/>
          </p:nvSpPr>
          <p:spPr bwMode="auto">
            <a:xfrm>
              <a:off x="604" y="3812"/>
              <a:ext cx="190" cy="439"/>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endParaRPr lang="en-US" dirty="0">
                <a:latin typeface="+mn-lt"/>
              </a:endParaRPr>
            </a:p>
          </p:txBody>
        </p:sp>
      </p:grpSp>
      <p:sp>
        <p:nvSpPr>
          <p:cNvPr id="43" name="Line 19"/>
          <p:cNvSpPr>
            <a:spLocks noChangeShapeType="1"/>
          </p:cNvSpPr>
          <p:nvPr/>
        </p:nvSpPr>
        <p:spPr bwMode="auto">
          <a:xfrm>
            <a:off x="364766" y="5247324"/>
            <a:ext cx="5419027" cy="0"/>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44" name="Line 20"/>
          <p:cNvSpPr>
            <a:spLocks noChangeShapeType="1"/>
          </p:cNvSpPr>
          <p:nvPr/>
        </p:nvSpPr>
        <p:spPr bwMode="auto">
          <a:xfrm>
            <a:off x="364766" y="4357258"/>
            <a:ext cx="5419027" cy="0"/>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45" name="Line 21"/>
          <p:cNvSpPr>
            <a:spLocks noChangeShapeType="1"/>
          </p:cNvSpPr>
          <p:nvPr/>
        </p:nvSpPr>
        <p:spPr bwMode="auto">
          <a:xfrm>
            <a:off x="364766" y="3261877"/>
            <a:ext cx="5419027" cy="0"/>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46" name="Line 27"/>
          <p:cNvSpPr>
            <a:spLocks noChangeShapeType="1"/>
          </p:cNvSpPr>
          <p:nvPr/>
        </p:nvSpPr>
        <p:spPr bwMode="auto">
          <a:xfrm>
            <a:off x="364766" y="2405666"/>
            <a:ext cx="5419027" cy="0"/>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47" name="Line 28"/>
          <p:cNvSpPr>
            <a:spLocks noChangeShapeType="1"/>
          </p:cNvSpPr>
          <p:nvPr/>
        </p:nvSpPr>
        <p:spPr bwMode="auto">
          <a:xfrm flipV="1">
            <a:off x="2223530" y="2015785"/>
            <a:ext cx="8737" cy="373281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48" name="Text Box 29"/>
          <p:cNvSpPr txBox="1">
            <a:spLocks noChangeArrowheads="1"/>
          </p:cNvSpPr>
          <p:nvPr/>
        </p:nvSpPr>
        <p:spPr bwMode="auto">
          <a:xfrm>
            <a:off x="2317451" y="2081139"/>
            <a:ext cx="3438762" cy="307777"/>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r>
              <a:rPr lang="en-US" sz="1400" b="1" dirty="0" smtClean="0">
                <a:solidFill>
                  <a:schemeClr val="bg1"/>
                </a:solidFill>
                <a:latin typeface="+mn-lt"/>
              </a:rPr>
              <a:t>  </a:t>
            </a:r>
            <a:r>
              <a:rPr lang="en-US" sz="1400" b="1" dirty="0" smtClean="0">
                <a:solidFill>
                  <a:schemeClr val="accent3"/>
                </a:solidFill>
                <a:effectLst>
                  <a:outerShdw blurRad="38100" dist="38100" dir="2700000" algn="tl">
                    <a:srgbClr val="000000">
                      <a:alpha val="43137"/>
                    </a:srgbClr>
                  </a:outerShdw>
                </a:effectLst>
                <a:latin typeface="+mn-lt"/>
              </a:rPr>
              <a:t>S</a:t>
            </a:r>
            <a:r>
              <a:rPr lang="en-US" sz="1400" b="1" dirty="0">
                <a:solidFill>
                  <a:schemeClr val="accent3"/>
                </a:solidFill>
                <a:effectLst>
                  <a:outerShdw blurRad="38100" dist="38100" dir="2700000" algn="tl">
                    <a:srgbClr val="000000">
                      <a:alpha val="43137"/>
                    </a:srgbClr>
                  </a:outerShdw>
                </a:effectLst>
                <a:latin typeface="+mn-lt"/>
              </a:rPr>
              <a:t> </a:t>
            </a:r>
            <a:r>
              <a:rPr lang="en-US" sz="1400" b="1" dirty="0" smtClean="0">
                <a:solidFill>
                  <a:schemeClr val="accent3"/>
                </a:solidFill>
                <a:effectLst>
                  <a:outerShdw blurRad="38100" dist="38100" dir="2700000" algn="tl">
                    <a:srgbClr val="000000">
                      <a:alpha val="43137"/>
                    </a:srgbClr>
                  </a:outerShdw>
                </a:effectLst>
                <a:latin typeface="+mn-lt"/>
              </a:rPr>
              <a:t>        T          R</a:t>
            </a:r>
            <a:r>
              <a:rPr lang="en-US" sz="1400" b="1" dirty="0">
                <a:solidFill>
                  <a:schemeClr val="accent3"/>
                </a:solidFill>
                <a:effectLst>
                  <a:outerShdw blurRad="38100" dist="38100" dir="2700000" algn="tl">
                    <a:srgbClr val="000000">
                      <a:alpha val="43137"/>
                    </a:srgbClr>
                  </a:outerShdw>
                </a:effectLst>
                <a:latin typeface="+mn-lt"/>
              </a:rPr>
              <a:t> </a:t>
            </a:r>
            <a:r>
              <a:rPr lang="en-US" sz="1400" b="1" dirty="0" smtClean="0">
                <a:solidFill>
                  <a:schemeClr val="accent3"/>
                </a:solidFill>
                <a:effectLst>
                  <a:outerShdw blurRad="38100" dist="38100" dir="2700000" algn="tl">
                    <a:srgbClr val="000000">
                      <a:alpha val="43137"/>
                    </a:srgbClr>
                  </a:outerShdw>
                </a:effectLst>
                <a:latin typeface="+mn-lt"/>
              </a:rPr>
              <a:t>        I          D</a:t>
            </a:r>
            <a:r>
              <a:rPr lang="en-US" sz="1400" b="1" dirty="0">
                <a:solidFill>
                  <a:schemeClr val="accent3"/>
                </a:solidFill>
                <a:effectLst>
                  <a:outerShdw blurRad="38100" dist="38100" dir="2700000" algn="tl">
                    <a:srgbClr val="000000">
                      <a:alpha val="43137"/>
                    </a:srgbClr>
                  </a:outerShdw>
                </a:effectLst>
                <a:latin typeface="+mn-lt"/>
              </a:rPr>
              <a:t>	</a:t>
            </a:r>
            <a:r>
              <a:rPr lang="en-US" sz="1400" b="1" dirty="0" smtClean="0">
                <a:solidFill>
                  <a:schemeClr val="accent3"/>
                </a:solidFill>
                <a:effectLst>
                  <a:outerShdw blurRad="38100" dist="38100" dir="2700000" algn="tl">
                    <a:srgbClr val="000000">
                      <a:alpha val="43137"/>
                    </a:srgbClr>
                  </a:outerShdw>
                </a:effectLst>
                <a:latin typeface="+mn-lt"/>
              </a:rPr>
              <a:t>       E</a:t>
            </a:r>
            <a:endParaRPr lang="en-US" sz="1400" b="1" dirty="0">
              <a:solidFill>
                <a:schemeClr val="accent3"/>
              </a:solidFill>
              <a:effectLst>
                <a:outerShdw blurRad="38100" dist="38100" dir="2700000" algn="tl">
                  <a:srgbClr val="000000">
                    <a:alpha val="43137"/>
                  </a:srgbClr>
                </a:outerShdw>
              </a:effectLst>
              <a:latin typeface="+mn-lt"/>
            </a:endParaRPr>
          </a:p>
        </p:txBody>
      </p:sp>
      <p:sp>
        <p:nvSpPr>
          <p:cNvPr id="49" name="Line 30"/>
          <p:cNvSpPr>
            <a:spLocks noChangeShapeType="1"/>
          </p:cNvSpPr>
          <p:nvPr/>
        </p:nvSpPr>
        <p:spPr bwMode="auto">
          <a:xfrm flipV="1">
            <a:off x="2836200" y="2015785"/>
            <a:ext cx="8737" cy="373281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50" name="Line 31"/>
          <p:cNvSpPr>
            <a:spLocks noChangeShapeType="1"/>
          </p:cNvSpPr>
          <p:nvPr/>
        </p:nvSpPr>
        <p:spPr bwMode="auto">
          <a:xfrm flipV="1">
            <a:off x="3448872" y="2015785"/>
            <a:ext cx="8737" cy="373281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51" name="Line 32"/>
          <p:cNvSpPr>
            <a:spLocks noChangeShapeType="1"/>
          </p:cNvSpPr>
          <p:nvPr/>
        </p:nvSpPr>
        <p:spPr bwMode="auto">
          <a:xfrm flipV="1">
            <a:off x="4061543" y="2015785"/>
            <a:ext cx="8737" cy="373281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52" name="Line 33"/>
          <p:cNvSpPr>
            <a:spLocks noChangeShapeType="1"/>
          </p:cNvSpPr>
          <p:nvPr/>
        </p:nvSpPr>
        <p:spPr bwMode="auto">
          <a:xfrm flipV="1">
            <a:off x="4674214" y="2015785"/>
            <a:ext cx="8737" cy="373281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53" name="Line 34"/>
          <p:cNvSpPr>
            <a:spLocks noChangeShapeType="1"/>
          </p:cNvSpPr>
          <p:nvPr/>
        </p:nvSpPr>
        <p:spPr bwMode="auto">
          <a:xfrm flipV="1">
            <a:off x="5286885" y="2015785"/>
            <a:ext cx="8737" cy="3732815"/>
          </a:xfrm>
          <a:prstGeom prst="line">
            <a:avLst/>
          </a:prstGeom>
          <a:noFill/>
          <a:ln w="15875" cap="rnd">
            <a:solidFill>
              <a:schemeClr val="bg1"/>
            </a:solidFill>
            <a:prstDash val="sysDot"/>
            <a:round/>
            <a:headEnd/>
            <a:tailEnd type="none" w="lg" len="lg"/>
          </a:ln>
        </p:spPr>
        <p:txBody>
          <a:bodyPr vert="horz" wrap="square" lIns="91440" tIns="45720" rIns="91440" bIns="45720" numCol="1" anchor="t" anchorCtr="0" compatLnSpc="1">
            <a:prstTxWarp prst="textNoShape">
              <a:avLst/>
            </a:prstTxWarp>
          </a:bodyPr>
          <a:lstStyle/>
          <a:p>
            <a:endParaRPr lang="en-US" dirty="0">
              <a:latin typeface="+mn-lt"/>
            </a:endParaRPr>
          </a:p>
        </p:txBody>
      </p:sp>
      <p:sp>
        <p:nvSpPr>
          <p:cNvPr id="54" name="Text Box 35"/>
          <p:cNvSpPr txBox="1">
            <a:spLocks noChangeArrowheads="1"/>
          </p:cNvSpPr>
          <p:nvPr/>
        </p:nvSpPr>
        <p:spPr bwMode="auto">
          <a:xfrm>
            <a:off x="2219161" y="2532350"/>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55" name="Text Box 36"/>
          <p:cNvSpPr txBox="1">
            <a:spLocks noChangeArrowheads="1"/>
          </p:cNvSpPr>
          <p:nvPr/>
        </p:nvSpPr>
        <p:spPr bwMode="auto">
          <a:xfrm>
            <a:off x="3471806" y="2533443"/>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56" name="Text Box 37"/>
          <p:cNvSpPr txBox="1">
            <a:spLocks noChangeArrowheads="1"/>
          </p:cNvSpPr>
          <p:nvPr/>
        </p:nvSpPr>
        <p:spPr bwMode="auto">
          <a:xfrm>
            <a:off x="2213700" y="3508692"/>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57" name="Text Box 38"/>
          <p:cNvSpPr txBox="1">
            <a:spLocks noChangeArrowheads="1"/>
          </p:cNvSpPr>
          <p:nvPr/>
        </p:nvSpPr>
        <p:spPr bwMode="auto">
          <a:xfrm>
            <a:off x="2884253" y="3508692"/>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58" name="Text Box 39"/>
          <p:cNvSpPr txBox="1">
            <a:spLocks noChangeArrowheads="1"/>
          </p:cNvSpPr>
          <p:nvPr/>
        </p:nvSpPr>
        <p:spPr bwMode="auto">
          <a:xfrm>
            <a:off x="3484911" y="3507601"/>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59" name="Text Box 40"/>
          <p:cNvSpPr txBox="1">
            <a:spLocks noChangeArrowheads="1"/>
          </p:cNvSpPr>
          <p:nvPr/>
        </p:nvSpPr>
        <p:spPr bwMode="auto">
          <a:xfrm>
            <a:off x="4059358" y="3508692"/>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60" name="Text Box 41"/>
          <p:cNvSpPr txBox="1">
            <a:spLocks noChangeArrowheads="1"/>
          </p:cNvSpPr>
          <p:nvPr/>
        </p:nvSpPr>
        <p:spPr bwMode="auto">
          <a:xfrm>
            <a:off x="4696056" y="3508692"/>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61" name="Text Box 42"/>
          <p:cNvSpPr txBox="1">
            <a:spLocks noChangeArrowheads="1"/>
          </p:cNvSpPr>
          <p:nvPr/>
        </p:nvSpPr>
        <p:spPr bwMode="auto">
          <a:xfrm>
            <a:off x="5296714" y="3508692"/>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62" name="Text Box 43"/>
          <p:cNvSpPr txBox="1">
            <a:spLocks noChangeArrowheads="1"/>
          </p:cNvSpPr>
          <p:nvPr/>
        </p:nvSpPr>
        <p:spPr bwMode="auto">
          <a:xfrm>
            <a:off x="2842753" y="4482850"/>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63" name="Text Box 44"/>
          <p:cNvSpPr txBox="1">
            <a:spLocks noChangeArrowheads="1"/>
          </p:cNvSpPr>
          <p:nvPr/>
        </p:nvSpPr>
        <p:spPr bwMode="auto">
          <a:xfrm>
            <a:off x="4080109" y="4482850"/>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64" name="Text Box 45"/>
          <p:cNvSpPr txBox="1">
            <a:spLocks noChangeArrowheads="1"/>
          </p:cNvSpPr>
          <p:nvPr/>
        </p:nvSpPr>
        <p:spPr bwMode="auto">
          <a:xfrm>
            <a:off x="4681859" y="4482850"/>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65" name="Text Box 46"/>
          <p:cNvSpPr txBox="1">
            <a:spLocks noChangeArrowheads="1"/>
          </p:cNvSpPr>
          <p:nvPr/>
        </p:nvSpPr>
        <p:spPr bwMode="auto">
          <a:xfrm>
            <a:off x="2850398" y="5099890"/>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66" name="Text Box 47"/>
          <p:cNvSpPr txBox="1">
            <a:spLocks noChangeArrowheads="1"/>
          </p:cNvSpPr>
          <p:nvPr/>
        </p:nvSpPr>
        <p:spPr bwMode="auto">
          <a:xfrm>
            <a:off x="4087753" y="5099890"/>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67" name="Text Box 48"/>
          <p:cNvSpPr txBox="1">
            <a:spLocks noChangeArrowheads="1"/>
          </p:cNvSpPr>
          <p:nvPr/>
        </p:nvSpPr>
        <p:spPr bwMode="auto">
          <a:xfrm>
            <a:off x="4689504" y="5099890"/>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bg1"/>
                </a:solidFill>
                <a:effectLst>
                  <a:outerShdw blurRad="38100" dist="38100" dir="2700000" algn="tl">
                    <a:srgbClr val="000000"/>
                  </a:outerShdw>
                </a:effectLst>
                <a:latin typeface="+mn-lt"/>
                <a:cs typeface="+mn-cs"/>
                <a:sym typeface="Webdings" pitchFamily="18" charset="2"/>
              </a:rPr>
              <a:t></a:t>
            </a:r>
          </a:p>
        </p:txBody>
      </p:sp>
      <p:sp>
        <p:nvSpPr>
          <p:cNvPr id="68" name="Rectangle 50"/>
          <p:cNvSpPr>
            <a:spLocks noChangeArrowheads="1"/>
          </p:cNvSpPr>
          <p:nvPr/>
        </p:nvSpPr>
        <p:spPr bwMode="auto">
          <a:xfrm>
            <a:off x="400805" y="2015120"/>
            <a:ext cx="1144865" cy="369332"/>
          </a:xfrm>
          <a:prstGeom prst="rect">
            <a:avLst/>
          </a:prstGeom>
          <a:noFill/>
          <a:ln w="15875" algn="ctr">
            <a:noFill/>
            <a:miter lim="800000"/>
            <a:headEnd/>
            <a:tailEnd type="none" w="lg" len="lg"/>
          </a:ln>
        </p:spPr>
        <p:txBody>
          <a:bodyPr vert="horz" wrap="none" lIns="91440" tIns="45720" rIns="91440" bIns="45720" numCol="1" anchor="t" anchorCtr="0" compatLnSpc="1">
            <a:prstTxWarp prst="textNoShape">
              <a:avLst/>
            </a:prstTxWarp>
            <a:spAutoFit/>
          </a:bodyPr>
          <a:lstStyle/>
          <a:p>
            <a:r>
              <a:rPr lang="en-US" dirty="0" smtClean="0">
                <a:solidFill>
                  <a:schemeClr val="bg1"/>
                </a:solidFill>
                <a:latin typeface="+mn-lt"/>
              </a:rPr>
              <a:t>ELEMENT</a:t>
            </a:r>
            <a:endParaRPr lang="en-US" dirty="0">
              <a:solidFill>
                <a:schemeClr val="bg1"/>
              </a:solidFill>
              <a:latin typeface="+mn-lt"/>
            </a:endParaRPr>
          </a:p>
        </p:txBody>
      </p:sp>
      <p:sp>
        <p:nvSpPr>
          <p:cNvPr id="69" name="Text Box 51"/>
          <p:cNvSpPr txBox="1">
            <a:spLocks noChangeArrowheads="1"/>
          </p:cNvSpPr>
          <p:nvPr/>
        </p:nvSpPr>
        <p:spPr bwMode="auto">
          <a:xfrm>
            <a:off x="3464161" y="4480666"/>
            <a:ext cx="761747" cy="784830"/>
          </a:xfrm>
          <a:prstGeom prst="rect">
            <a:avLst/>
          </a:prstGeom>
          <a:noFill/>
          <a:ln w="15875" algn="ctr">
            <a:noFill/>
            <a:miter lim="800000"/>
            <a:headEnd/>
            <a:tailEnd type="none" w="lg" len="lg"/>
          </a:ln>
          <a:effectLst/>
        </p:spPr>
        <p:txBody>
          <a:bodyPr vert="horz" wrap="none" lIns="91440" tIns="45720" rIns="91440" bIns="45720" numCol="1" anchor="t" anchorCtr="0" compatLnSpc="1">
            <a:prstTxWarp prst="textNoShape">
              <a:avLst/>
            </a:prstTxWarp>
            <a:spAutoFit/>
          </a:bodyPr>
          <a:lstStyle/>
          <a:p>
            <a:pPr fontAlgn="auto">
              <a:spcBef>
                <a:spcPts val="0"/>
              </a:spcBef>
              <a:spcAft>
                <a:spcPts val="0"/>
              </a:spcAft>
              <a:defRPr/>
            </a:pPr>
            <a:r>
              <a:rPr lang="en-US" sz="4500" dirty="0">
                <a:solidFill>
                  <a:schemeClr val="accent3"/>
                </a:solidFill>
                <a:effectLst>
                  <a:outerShdw blurRad="38100" dist="38100" dir="2700000" algn="tl">
                    <a:srgbClr val="000000"/>
                  </a:outerShdw>
                </a:effectLst>
                <a:latin typeface="+mn-lt"/>
                <a:cs typeface="+mn-cs"/>
                <a:sym typeface="Webdings" pitchFamily="18" charset="2"/>
              </a:rPr>
              <a:t></a:t>
            </a:r>
          </a:p>
        </p:txBody>
      </p:sp>
      <p:sp>
        <p:nvSpPr>
          <p:cNvPr id="70" name="Rectangle 69"/>
          <p:cNvSpPr/>
          <p:nvPr/>
        </p:nvSpPr>
        <p:spPr>
          <a:xfrm>
            <a:off x="826727" y="5509429"/>
            <a:ext cx="1422374" cy="338554"/>
          </a:xfrm>
          <a:prstGeom prst="rect">
            <a:avLst/>
          </a:prstGeom>
        </p:spPr>
        <p:txBody>
          <a:bodyPr wrap="square">
            <a:spAutoFit/>
          </a:bodyPr>
          <a:lstStyle/>
          <a:p>
            <a:r>
              <a:rPr lang="en-US" sz="1600" dirty="0" smtClean="0">
                <a:solidFill>
                  <a:schemeClr val="bg1"/>
                </a:solidFill>
                <a:latin typeface="+mn-lt"/>
              </a:rPr>
              <a:t>Data Flow</a:t>
            </a:r>
            <a:endParaRPr lang="en-US" sz="1600" dirty="0">
              <a:solidFill>
                <a:schemeClr val="bg1"/>
              </a:solidFill>
              <a:latin typeface="+mn-lt"/>
            </a:endParaRPr>
          </a:p>
        </p:txBody>
      </p:sp>
      <p:sp>
        <p:nvSpPr>
          <p:cNvPr id="71" name="Rectangle 70"/>
          <p:cNvSpPr/>
          <p:nvPr/>
        </p:nvSpPr>
        <p:spPr>
          <a:xfrm>
            <a:off x="407357" y="2893173"/>
            <a:ext cx="1726272" cy="338554"/>
          </a:xfrm>
          <a:prstGeom prst="rect">
            <a:avLst/>
          </a:prstGeom>
        </p:spPr>
        <p:txBody>
          <a:bodyPr wrap="square">
            <a:spAutoFit/>
          </a:bodyPr>
          <a:lstStyle/>
          <a:p>
            <a:r>
              <a:rPr lang="en-US" sz="1600" dirty="0" smtClean="0">
                <a:solidFill>
                  <a:schemeClr val="bg1"/>
                </a:solidFill>
                <a:latin typeface="+mn-lt"/>
              </a:rPr>
              <a:t>External Entity</a:t>
            </a:r>
            <a:endParaRPr lang="en-US" sz="1600" dirty="0">
              <a:solidFill>
                <a:schemeClr val="bg1"/>
              </a:solidFill>
              <a:latin typeface="+mn-lt"/>
            </a:endParaRPr>
          </a:p>
        </p:txBody>
      </p:sp>
      <p:cxnSp>
        <p:nvCxnSpPr>
          <p:cNvPr id="72" name="Straight Connector 71"/>
          <p:cNvCxnSpPr/>
          <p:nvPr/>
        </p:nvCxnSpPr>
        <p:spPr>
          <a:xfrm>
            <a:off x="356997" y="1933283"/>
            <a:ext cx="5448300" cy="1588"/>
          </a:xfrm>
          <a:prstGeom prst="line">
            <a:avLst/>
          </a:prstGeom>
          <a:ln w="15875">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9790913"/>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4"/>
          <p:cNvSpPr>
            <a:spLocks noGrp="1" noChangeArrowheads="1"/>
          </p:cNvSpPr>
          <p:nvPr>
            <p:ph type="title"/>
          </p:nvPr>
        </p:nvSpPr>
        <p:spPr/>
        <p:txBody>
          <a:bodyPr/>
          <a:lstStyle/>
          <a:p>
            <a:r>
              <a:rPr lang="en-US" dirty="0" smtClean="0"/>
              <a:t>Identify Threats!</a:t>
            </a:r>
          </a:p>
        </p:txBody>
      </p:sp>
      <p:sp>
        <p:nvSpPr>
          <p:cNvPr id="26627" name="Rectangle 25"/>
          <p:cNvSpPr>
            <a:spLocks noGrp="1" noChangeArrowheads="1"/>
          </p:cNvSpPr>
          <p:nvPr>
            <p:ph idx="1"/>
          </p:nvPr>
        </p:nvSpPr>
        <p:spPr/>
        <p:txBody>
          <a:bodyPr/>
          <a:lstStyle/>
          <a:p>
            <a:r>
              <a:rPr lang="en-US" dirty="0" smtClean="0"/>
              <a:t>Be specific</a:t>
            </a:r>
          </a:p>
          <a:p>
            <a:r>
              <a:rPr lang="en-US" dirty="0" smtClean="0"/>
              <a:t>Understand threat and impact</a:t>
            </a:r>
          </a:p>
          <a:p>
            <a:r>
              <a:rPr lang="en-US" dirty="0" smtClean="0"/>
              <a:t>Identify first order mitigations </a:t>
            </a:r>
          </a:p>
          <a:p>
            <a:endParaRPr lang="en-US" dirty="0"/>
          </a:p>
        </p:txBody>
      </p:sp>
    </p:spTree>
    <p:extLst>
      <p:ext uri="{BB962C8B-B14F-4D97-AF65-F5344CB8AC3E}">
        <p14:creationId xmlns:p14="http://schemas.microsoft.com/office/powerpoint/2010/main" val="2388340208"/>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57200" y="1143000"/>
            <a:ext cx="8229600" cy="5154179"/>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pic>
        <p:nvPicPr>
          <p:cNvPr id="5" name="Picture 2" descr="Microsoft logo and tagline"/>
          <p:cNvPicPr>
            <a:picLocks noChangeAspect="1" noChangeArrowheads="1"/>
          </p:cNvPicPr>
          <p:nvPr/>
        </p:nvPicPr>
        <p:blipFill>
          <a:blip r:embed="rId3" cstate="print"/>
          <a:srcRect/>
          <a:stretch>
            <a:fillRect/>
          </a:stretch>
        </p:blipFill>
        <p:spPr bwMode="black">
          <a:xfrm>
            <a:off x="1602053" y="2517511"/>
            <a:ext cx="5939896" cy="1283229"/>
          </a:xfrm>
          <a:prstGeom prst="rect">
            <a:avLst/>
          </a:prstGeom>
          <a:noFill/>
        </p:spPr>
      </p:pic>
      <p:sp>
        <p:nvSpPr>
          <p:cNvPr id="6" name="Text Box 3"/>
          <p:cNvSpPr txBox="1">
            <a:spLocks noChangeArrowheads="1"/>
          </p:cNvSpPr>
          <p:nvPr/>
        </p:nvSpPr>
        <p:spPr bwMode="blackWhite">
          <a:xfrm>
            <a:off x="352425" y="5597525"/>
            <a:ext cx="84201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spcBef>
                <a:spcPts val="0"/>
              </a:spcBef>
              <a:buNone/>
            </a:pPr>
            <a:r>
              <a:rPr lang="en-US" sz="700" dirty="0">
                <a:solidFill>
                  <a:schemeClr val="bg1"/>
                </a:solidFill>
                <a:effectLst>
                  <a:outerShdw blurRad="38100" dist="38100" dir="2700000" algn="tl">
                    <a:srgbClr val="000000">
                      <a:alpha val="43137"/>
                    </a:srgbClr>
                  </a:outerShdw>
                </a:effectLst>
                <a:latin typeface="Trebuchet MS" pitchFamily="34" charset="0"/>
              </a:rPr>
              <a:t>© </a:t>
            </a:r>
            <a:r>
              <a:rPr lang="en-US" sz="700" dirty="0" smtClean="0">
                <a:solidFill>
                  <a:schemeClr val="bg1"/>
                </a:solidFill>
                <a:effectLst>
                  <a:outerShdw blurRad="38100" dist="38100" dir="2700000" algn="tl">
                    <a:srgbClr val="000000">
                      <a:alpha val="43137"/>
                    </a:srgbClr>
                  </a:outerShdw>
                </a:effectLst>
                <a:latin typeface="Trebuchet MS" pitchFamily="34" charset="0"/>
              </a:rPr>
              <a:t>2008 Microsoft </a:t>
            </a:r>
            <a:r>
              <a:rPr lang="en-US" sz="700" dirty="0">
                <a:solidFill>
                  <a:schemeClr val="bg1"/>
                </a:solidFill>
                <a:effectLst>
                  <a:outerShdw blurRad="38100" dist="38100" dir="2700000" algn="tl">
                    <a:srgbClr val="000000">
                      <a:alpha val="43137"/>
                    </a:srgbClr>
                  </a:outerShdw>
                </a:effectLst>
                <a:latin typeface="Trebuchet MS" pitchFamily="34" charset="0"/>
              </a:rPr>
              <a:t>Corporation. All rights reserved. Microsoft, Windows, Windows Vista and other product names are or may be registered trademarks and/or trademarks in the U.S. and/or other countries.</a:t>
            </a:r>
          </a:p>
          <a:p>
            <a:pPr algn="ctr" defTabSz="914099" eaLnBrk="0" hangingPunct="0">
              <a:spcBef>
                <a:spcPts val="0"/>
              </a:spcBef>
              <a:buNone/>
            </a:pPr>
            <a:r>
              <a:rPr lang="en-US" sz="700" dirty="0">
                <a:solidFill>
                  <a:schemeClr val="bg1"/>
                </a:solidFill>
                <a:effectLst>
                  <a:outerShdw blurRad="38100" dist="38100" dir="2700000" algn="tl">
                    <a:srgbClr val="000000">
                      <a:alpha val="43137"/>
                    </a:srgbClr>
                  </a:outerShdw>
                </a:effectLst>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chemeClr val="bg1"/>
                </a:solidFill>
                <a:effectLst>
                  <a:outerShdw blurRad="38100" dist="38100" dir="2700000" algn="tl">
                    <a:srgbClr val="000000">
                      <a:alpha val="43137"/>
                    </a:srgbClr>
                  </a:outerShdw>
                </a:effectLst>
                <a:latin typeface="Trebuchet MS" pitchFamily="34" charset="0"/>
              </a:rPr>
            </a:br>
            <a:r>
              <a:rPr lang="en-US" sz="700" dirty="0">
                <a:solidFill>
                  <a:schemeClr val="bg1"/>
                </a:solidFill>
                <a:effectLst>
                  <a:outerShdw blurRad="38100" dist="38100" dir="2700000" algn="tl">
                    <a:srgbClr val="000000">
                      <a:alpha val="43137"/>
                    </a:srgbClr>
                  </a:outerShdw>
                </a:effectLst>
                <a:latin typeface="Trebuchet MS"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826182575"/>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Questions?</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3202886573"/>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white">
          <a:xfrm>
            <a:off x="3200400" y="2438400"/>
            <a:ext cx="5791200" cy="1930400"/>
          </a:xfrm>
          <a:prstGeom prst="rect">
            <a:avLst/>
          </a:prstGeom>
          <a:noFill/>
          <a:ln w="9525">
            <a:noFill/>
            <a:miter lim="800000"/>
            <a:headEnd/>
            <a:tailEnd/>
          </a:ln>
          <a:effectLst/>
        </p:spPr>
        <p:txBody>
          <a:bodyPr tIns="46154" rIns="92309" bIns="46154" anchor="ctr"/>
          <a:lstStyle/>
          <a:p>
            <a:r>
              <a:rPr lang="en-US" sz="3600" b="1" dirty="0">
                <a:latin typeface="Calibri" panose="020F0502020204030204" pitchFamily="34" charset="0"/>
              </a:rPr>
              <a:t>Backup Slides</a:t>
            </a:r>
            <a:endParaRPr lang="en-US" sz="3600" b="1" dirty="0" smtClean="0">
              <a:latin typeface="Calibri" panose="020F0502020204030204" pitchFamily="34" charset="0"/>
            </a:endParaRPr>
          </a:p>
        </p:txBody>
      </p:sp>
      <p:sp>
        <p:nvSpPr>
          <p:cNvPr id="5" name="Line 24"/>
          <p:cNvSpPr>
            <a:spLocks noChangeShapeType="1"/>
          </p:cNvSpPr>
          <p:nvPr/>
        </p:nvSpPr>
        <p:spPr bwMode="auto">
          <a:xfrm>
            <a:off x="0" y="977900"/>
            <a:ext cx="91440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pic>
        <p:nvPicPr>
          <p:cNvPr id="6" name="Picture 22"/>
          <p:cNvPicPr>
            <a:picLocks noChangeAspect="1" noChangeArrowheads="1"/>
          </p:cNvPicPr>
          <p:nvPr/>
        </p:nvPicPr>
        <p:blipFill>
          <a:blip r:embed="rId3" cstate="print"/>
          <a:srcRect/>
          <a:stretch>
            <a:fillRect/>
          </a:stretch>
        </p:blipFill>
        <p:spPr bwMode="auto">
          <a:xfrm>
            <a:off x="0" y="1003300"/>
            <a:ext cx="2740025" cy="4178300"/>
          </a:xfrm>
          <a:prstGeom prst="rect">
            <a:avLst/>
          </a:prstGeom>
          <a:noFill/>
          <a:ln w="9525">
            <a:noFill/>
            <a:miter lim="800000"/>
            <a:headEnd/>
            <a:tailEnd/>
          </a:ln>
          <a:effectLst/>
        </p:spPr>
      </p:pic>
    </p:spTree>
    <p:extLst>
      <p:ext uri="{BB962C8B-B14F-4D97-AF65-F5344CB8AC3E}">
        <p14:creationId xmlns:p14="http://schemas.microsoft.com/office/powerpoint/2010/main" val="1664058545"/>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dirty="0" smtClean="0"/>
              <a:t>Standard Mitigations</a:t>
            </a:r>
            <a:endParaRPr lang="en-US" dirty="0"/>
          </a:p>
        </p:txBody>
      </p:sp>
      <p:sp>
        <p:nvSpPr>
          <p:cNvPr id="5" name="Rounded Rectangle 4"/>
          <p:cNvSpPr/>
          <p:nvPr/>
        </p:nvSpPr>
        <p:spPr>
          <a:xfrm>
            <a:off x="533400" y="1714500"/>
            <a:ext cx="7353300" cy="3467100"/>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874969831"/>
              </p:ext>
            </p:extLst>
          </p:nvPr>
        </p:nvGraphicFramePr>
        <p:xfrm>
          <a:off x="723900" y="1825625"/>
          <a:ext cx="6016830" cy="3243072"/>
        </p:xfrm>
        <a:graphic>
          <a:graphicData uri="http://schemas.openxmlformats.org/drawingml/2006/table">
            <a:tbl>
              <a:tblPr firstRow="1" bandRow="1">
                <a:tableStyleId>{F5AB1C69-6EDB-4FF4-983F-18BD219EF322}</a:tableStyleId>
              </a:tblPr>
              <a:tblGrid>
                <a:gridCol w="2820878"/>
                <a:gridCol w="3195952"/>
              </a:tblGrid>
              <a:tr h="260350">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Threat</a:t>
                      </a:r>
                    </a:p>
                  </a:txBody>
                  <a:tcPr marT="91440" marB="9144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15000"/>
                        </a:lnSpc>
                        <a:spcBef>
                          <a:spcPts val="1000"/>
                        </a:spcBef>
                        <a:spcAft>
                          <a:spcPts val="0"/>
                        </a:spcAft>
                        <a:buClrTx/>
                        <a:buSzTx/>
                        <a:buFontTx/>
                        <a:buNone/>
                        <a:tabLs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Property we want</a:t>
                      </a:r>
                    </a:p>
                  </a:txBody>
                  <a:tcPr marT="91440" marB="91440">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217360">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S</a:t>
                      </a:r>
                      <a:r>
                        <a:rPr lang="en-US" sz="1600" kern="1200" dirty="0" smtClean="0">
                          <a:solidFill>
                            <a:schemeClr val="bg1"/>
                          </a:solidFill>
                          <a:latin typeface="+mn-lt"/>
                          <a:ea typeface="+mn-ea"/>
                          <a:cs typeface="+mn-cs"/>
                        </a:rPr>
                        <a:t>poofing</a:t>
                      </a:r>
                      <a:endParaRPr lang="en-US" sz="1600" kern="1200" dirty="0">
                        <a:solidFill>
                          <a:schemeClr val="bg1"/>
                        </a:solidFill>
                        <a:latin typeface="+mn-lt"/>
                        <a:ea typeface="+mn-ea"/>
                        <a:cs typeface="+mn-cs"/>
                      </a:endParaRPr>
                    </a:p>
                  </a:txBody>
                  <a:tcPr marT="91440" marB="9144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Authentication</a:t>
                      </a:r>
                      <a:endParaRPr lang="en-US" sz="1600" kern="1200" dirty="0">
                        <a:solidFill>
                          <a:schemeClr val="bg1"/>
                        </a:solidFill>
                        <a:latin typeface="+mn-lt"/>
                        <a:ea typeface="+mn-ea"/>
                        <a:cs typeface="+mn-cs"/>
                      </a:endParaRPr>
                    </a:p>
                  </a:txBody>
                  <a:tcPr marT="91440" marB="91440">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0">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T</a:t>
                      </a:r>
                      <a:r>
                        <a:rPr lang="en-US" sz="1600" kern="1200" dirty="0" smtClean="0">
                          <a:solidFill>
                            <a:schemeClr val="bg1"/>
                          </a:solidFill>
                          <a:latin typeface="+mn-lt"/>
                          <a:ea typeface="+mn-ea"/>
                          <a:cs typeface="+mn-cs"/>
                        </a:rPr>
                        <a:t>ampering</a:t>
                      </a:r>
                      <a:endParaRPr lang="en-US" sz="1600" kern="1200" dirty="0">
                        <a:solidFill>
                          <a:schemeClr val="bg1"/>
                        </a:solidFill>
                        <a:latin typeface="+mn-lt"/>
                        <a:ea typeface="+mn-ea"/>
                        <a:cs typeface="+mn-cs"/>
                      </a:endParaRPr>
                    </a:p>
                  </a:txBody>
                  <a:tcPr marT="91440" marB="9144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Integrity</a:t>
                      </a:r>
                      <a:endParaRPr lang="en-US" sz="1600" kern="1200" dirty="0">
                        <a:solidFill>
                          <a:schemeClr val="bg1"/>
                        </a:solidFill>
                        <a:latin typeface="+mn-lt"/>
                        <a:ea typeface="+mn-ea"/>
                        <a:cs typeface="+mn-cs"/>
                      </a:endParaRPr>
                    </a:p>
                  </a:txBody>
                  <a:tcPr marT="91440" marB="9144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0">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R</a:t>
                      </a:r>
                      <a:r>
                        <a:rPr lang="en-US" sz="1600" kern="1200" dirty="0" smtClean="0">
                          <a:solidFill>
                            <a:schemeClr val="bg1"/>
                          </a:solidFill>
                          <a:latin typeface="+mn-lt"/>
                          <a:ea typeface="+mn-ea"/>
                          <a:cs typeface="+mn-cs"/>
                        </a:rPr>
                        <a:t>epudiation</a:t>
                      </a:r>
                      <a:endParaRPr lang="en-US" sz="1600" kern="1200" dirty="0">
                        <a:solidFill>
                          <a:schemeClr val="bg1"/>
                        </a:solidFill>
                        <a:latin typeface="+mn-lt"/>
                        <a:ea typeface="+mn-ea"/>
                        <a:cs typeface="+mn-cs"/>
                      </a:endParaRPr>
                    </a:p>
                  </a:txBody>
                  <a:tcPr marT="91440" marB="9144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Nonrepudiation</a:t>
                      </a:r>
                      <a:endParaRPr lang="en-US" sz="1600" kern="1200" dirty="0">
                        <a:solidFill>
                          <a:schemeClr val="bg1"/>
                        </a:solidFill>
                        <a:latin typeface="+mn-lt"/>
                        <a:ea typeface="+mn-ea"/>
                        <a:cs typeface="+mn-cs"/>
                      </a:endParaRPr>
                    </a:p>
                  </a:txBody>
                  <a:tcPr marT="91440" marB="9144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01105">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I</a:t>
                      </a:r>
                      <a:r>
                        <a:rPr lang="en-US" sz="1600" kern="1200" dirty="0" smtClean="0">
                          <a:solidFill>
                            <a:schemeClr val="bg1"/>
                          </a:solidFill>
                          <a:latin typeface="+mn-lt"/>
                          <a:ea typeface="+mn-ea"/>
                          <a:cs typeface="+mn-cs"/>
                        </a:rPr>
                        <a:t>nformation Disclosure</a:t>
                      </a:r>
                      <a:endParaRPr lang="en-US" sz="1600" kern="1200" dirty="0">
                        <a:solidFill>
                          <a:schemeClr val="bg1"/>
                        </a:solidFill>
                        <a:latin typeface="+mn-lt"/>
                        <a:ea typeface="+mn-ea"/>
                        <a:cs typeface="+mn-cs"/>
                      </a:endParaRPr>
                    </a:p>
                  </a:txBody>
                  <a:tcPr marT="91440" marB="9144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Confidentiality</a:t>
                      </a:r>
                      <a:endParaRPr lang="en-US" sz="1600" kern="1200" dirty="0">
                        <a:solidFill>
                          <a:schemeClr val="bg1"/>
                        </a:solidFill>
                        <a:latin typeface="+mn-lt"/>
                        <a:ea typeface="+mn-ea"/>
                        <a:cs typeface="+mn-cs"/>
                      </a:endParaRPr>
                    </a:p>
                  </a:txBody>
                  <a:tcPr marT="91440" marB="9144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01105">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D</a:t>
                      </a:r>
                      <a:r>
                        <a:rPr lang="en-US" sz="1600" kern="1200" dirty="0" smtClean="0">
                          <a:solidFill>
                            <a:schemeClr val="bg1"/>
                          </a:solidFill>
                          <a:latin typeface="+mn-lt"/>
                          <a:ea typeface="+mn-ea"/>
                          <a:cs typeface="+mn-cs"/>
                        </a:rPr>
                        <a:t>enial of Service</a:t>
                      </a:r>
                      <a:endParaRPr lang="en-US" sz="1600" kern="1200" dirty="0">
                        <a:solidFill>
                          <a:schemeClr val="bg1"/>
                        </a:solidFill>
                        <a:latin typeface="+mn-lt"/>
                        <a:ea typeface="+mn-ea"/>
                        <a:cs typeface="+mn-cs"/>
                      </a:endParaRPr>
                    </a:p>
                  </a:txBody>
                  <a:tcPr marT="91440" marB="9144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Availability</a:t>
                      </a:r>
                      <a:endParaRPr lang="en-US" sz="1600" kern="1200" dirty="0">
                        <a:solidFill>
                          <a:schemeClr val="bg1"/>
                        </a:solidFill>
                        <a:latin typeface="+mn-lt"/>
                        <a:ea typeface="+mn-ea"/>
                        <a:cs typeface="+mn-cs"/>
                      </a:endParaRPr>
                    </a:p>
                  </a:txBody>
                  <a:tcPr marT="91440" marB="9144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92990">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E</a:t>
                      </a:r>
                      <a:r>
                        <a:rPr lang="en-US" sz="1600" kern="1200" dirty="0" smtClean="0">
                          <a:solidFill>
                            <a:schemeClr val="bg1"/>
                          </a:solidFill>
                          <a:latin typeface="+mn-lt"/>
                          <a:ea typeface="+mn-ea"/>
                          <a:cs typeface="+mn-cs"/>
                        </a:rPr>
                        <a:t>levation of Privilege</a:t>
                      </a:r>
                      <a:endParaRPr lang="en-US" sz="1600" kern="1200" dirty="0">
                        <a:solidFill>
                          <a:schemeClr val="bg1"/>
                        </a:solidFill>
                        <a:latin typeface="+mn-lt"/>
                        <a:ea typeface="+mn-ea"/>
                        <a:cs typeface="+mn-cs"/>
                      </a:endParaRPr>
                    </a:p>
                  </a:txBody>
                  <a:tcPr marT="91440" marB="9144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Authorization</a:t>
                      </a:r>
                      <a:endParaRPr lang="en-US" sz="1600" kern="1200" dirty="0">
                        <a:solidFill>
                          <a:schemeClr val="bg1"/>
                        </a:solidFill>
                        <a:latin typeface="+mn-lt"/>
                        <a:ea typeface="+mn-ea"/>
                        <a:cs typeface="+mn-cs"/>
                      </a:endParaRPr>
                    </a:p>
                  </a:txBody>
                  <a:tcPr marT="91440" marB="9144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7" name="TextBox 6"/>
          <p:cNvSpPr txBox="1"/>
          <p:nvPr/>
        </p:nvSpPr>
        <p:spPr>
          <a:xfrm>
            <a:off x="723900" y="990600"/>
            <a:ext cx="3482109" cy="707886"/>
          </a:xfrm>
          <a:prstGeom prst="rect">
            <a:avLst/>
          </a:prstGeom>
          <a:noFill/>
        </p:spPr>
        <p:txBody>
          <a:bodyPr wrap="square" rtlCol="0">
            <a:spAutoFit/>
          </a:bodyPr>
          <a:lstStyle/>
          <a:p>
            <a:r>
              <a:rPr lang="en-US" sz="4000" b="1" dirty="0" smtClean="0">
                <a:solidFill>
                  <a:srgbClr val="FFC000"/>
                </a:solidFill>
                <a:effectLst>
                  <a:outerShdw blurRad="38100" dist="38100" dir="2700000" algn="tl">
                    <a:srgbClr val="000000">
                      <a:alpha val="43137"/>
                    </a:srgbClr>
                  </a:outerShdw>
                </a:effectLst>
                <a:latin typeface="+mn-lt"/>
              </a:rPr>
              <a:t>S T R I D E </a:t>
            </a:r>
            <a:endParaRPr lang="en-US" sz="4000" b="1" dirty="0">
              <a:solidFill>
                <a:srgbClr val="FFC000"/>
              </a:solidFill>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val="845563577"/>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dirty="0" smtClean="0"/>
              <a:t>Standard Mitigations</a:t>
            </a:r>
            <a:endParaRPr lang="en-US" dirty="0"/>
          </a:p>
        </p:txBody>
      </p:sp>
      <p:sp>
        <p:nvSpPr>
          <p:cNvPr id="7" name="TextBox 6"/>
          <p:cNvSpPr txBox="1"/>
          <p:nvPr/>
        </p:nvSpPr>
        <p:spPr>
          <a:xfrm>
            <a:off x="723900" y="990600"/>
            <a:ext cx="3482109" cy="707886"/>
          </a:xfrm>
          <a:prstGeom prst="rect">
            <a:avLst/>
          </a:prstGeom>
          <a:noFill/>
        </p:spPr>
        <p:txBody>
          <a:bodyPr wrap="square" rtlCol="0">
            <a:spAutoFit/>
          </a:bodyPr>
          <a:lstStyle/>
          <a:p>
            <a:r>
              <a:rPr lang="en-US" sz="4000" b="1" dirty="0" smtClean="0">
                <a:solidFill>
                  <a:srgbClr val="FFC000"/>
                </a:solidFill>
                <a:effectLst>
                  <a:outerShdw blurRad="38100" dist="38100" dir="2700000" algn="tl">
                    <a:srgbClr val="000000">
                      <a:alpha val="43137"/>
                    </a:srgbClr>
                  </a:outerShdw>
                </a:effectLst>
                <a:latin typeface="+mn-lt"/>
              </a:rPr>
              <a:t>S </a:t>
            </a:r>
            <a:r>
              <a:rPr lang="en-US" sz="4000" b="1" dirty="0" smtClean="0">
                <a:solidFill>
                  <a:srgbClr val="0070C0"/>
                </a:solidFill>
                <a:effectLst>
                  <a:outerShdw blurRad="38100" dist="38100" dir="2700000" algn="tl">
                    <a:srgbClr val="000000">
                      <a:alpha val="43137"/>
                    </a:srgbClr>
                  </a:outerShdw>
                </a:effectLst>
                <a:latin typeface="+mn-lt"/>
              </a:rPr>
              <a:t>T R I D E </a:t>
            </a:r>
            <a:endParaRPr lang="en-US" sz="4000" b="1" dirty="0">
              <a:solidFill>
                <a:srgbClr val="0070C0"/>
              </a:solidFill>
              <a:effectLst>
                <a:outerShdw blurRad="38100" dist="38100" dir="2700000" algn="tl">
                  <a:srgbClr val="000000">
                    <a:alpha val="43137"/>
                  </a:srgbClr>
                </a:outerShdw>
              </a:effectLst>
              <a:latin typeface="+mn-lt"/>
            </a:endParaRPr>
          </a:p>
        </p:txBody>
      </p:sp>
      <p:sp>
        <p:nvSpPr>
          <p:cNvPr id="8" name="Rounded Rectangle 7"/>
          <p:cNvSpPr/>
          <p:nvPr/>
        </p:nvSpPr>
        <p:spPr>
          <a:xfrm>
            <a:off x="457200" y="1676400"/>
            <a:ext cx="7353300" cy="4581525"/>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585740541"/>
              </p:ext>
            </p:extLst>
          </p:nvPr>
        </p:nvGraphicFramePr>
        <p:xfrm>
          <a:off x="647700" y="1787525"/>
          <a:ext cx="7162800" cy="4462272"/>
        </p:xfrm>
        <a:graphic>
          <a:graphicData uri="http://schemas.openxmlformats.org/drawingml/2006/table">
            <a:tbl>
              <a:tblPr firstRow="1" bandRow="1">
                <a:tableStyleId>{F5AB1C69-6EDB-4FF4-983F-18BD219EF322}</a:tableStyleId>
              </a:tblPr>
              <a:tblGrid>
                <a:gridCol w="1333500"/>
                <a:gridCol w="1651000"/>
                <a:gridCol w="4178300"/>
              </a:tblGrid>
              <a:tr h="344752">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bg1"/>
                          </a:solidFill>
                          <a:effectLst>
                            <a:outerShdw blurRad="38100" dist="38100" dir="2700000" algn="tl">
                              <a:srgbClr val="000000">
                                <a:alpha val="43137"/>
                              </a:srgbClr>
                            </a:outerShdw>
                          </a:effectLst>
                          <a:latin typeface="+mn-lt"/>
                          <a:ea typeface="+mn-ea"/>
                          <a:cs typeface="+mn-cs"/>
                        </a:rPr>
                        <a:t>Threat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bg1"/>
                          </a:solidFill>
                          <a:effectLst>
                            <a:outerShdw blurRad="38100" dist="38100" dir="2700000" algn="tl">
                              <a:srgbClr val="000000">
                                <a:alpha val="43137"/>
                              </a:srgbClr>
                            </a:outerShdw>
                          </a:effectLst>
                          <a:latin typeface="+mn-lt"/>
                          <a:ea typeface="+mn-ea"/>
                          <a:cs typeface="+mn-cs"/>
                        </a:rPr>
                        <a:t>Property</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endParaRPr lang="en-US" sz="1600" b="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792274">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S</a:t>
                      </a:r>
                      <a:r>
                        <a:rPr lang="en-US" sz="1600" b="0" kern="1200" dirty="0" smtClean="0">
                          <a:solidFill>
                            <a:schemeClr val="bg1"/>
                          </a:solidFill>
                          <a:latin typeface="+mn-lt"/>
                          <a:ea typeface="+mn-ea"/>
                          <a:cs typeface="+mn-cs"/>
                        </a:rPr>
                        <a:t>poofing</a:t>
                      </a:r>
                      <a:endParaRPr lang="en-US" sz="1600" b="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b="0" kern="1200" dirty="0" smtClean="0">
                          <a:solidFill>
                            <a:schemeClr val="bg1"/>
                          </a:solidFill>
                          <a:latin typeface="+mn-lt"/>
                          <a:ea typeface="+mn-ea"/>
                          <a:cs typeface="+mn-cs"/>
                        </a:rPr>
                        <a:t>Authentication</a:t>
                      </a:r>
                      <a:endParaRPr lang="en-US" sz="1600" b="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342900" marR="0" indent="-396875" algn="l" defTabSz="914363" rtl="0" eaLnBrk="0" fontAlgn="auto" hangingPunct="0">
                        <a:lnSpc>
                          <a:spcPct val="100000"/>
                        </a:lnSpc>
                        <a:spcBef>
                          <a:spcPct val="20000"/>
                        </a:spcBef>
                        <a:spcAft>
                          <a:spcPts val="0"/>
                        </a:spcAft>
                        <a:buClr>
                          <a:schemeClr val="bg1"/>
                        </a:buClr>
                        <a:buSzPct val="70000"/>
                        <a:buNone/>
                        <a:defRPr/>
                      </a:pPr>
                      <a:r>
                        <a:rPr lang="en-US" sz="1600" b="0" kern="1200" dirty="0" smtClean="0">
                          <a:solidFill>
                            <a:schemeClr val="bg1"/>
                          </a:solidFill>
                          <a:latin typeface="+mn-lt"/>
                          <a:ea typeface="+mn-ea"/>
                          <a:cs typeface="+mn-cs"/>
                        </a:rPr>
                        <a:t>To authenticate principals:</a:t>
                      </a:r>
                    </a:p>
                    <a:p>
                      <a:pPr marL="228600" marR="0" lvl="0" indent="-228600" algn="l" defTabSz="914363" rtl="0" eaLnBrk="0" fontAlgn="auto"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Basic authentication</a:t>
                      </a:r>
                    </a:p>
                    <a:p>
                      <a:pPr marL="228600" marR="0" lvl="0" indent="-228600" algn="l" defTabSz="914363" rtl="0" eaLnBrk="0" fontAlgn="auto"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Digest authentication</a:t>
                      </a:r>
                    </a:p>
                    <a:p>
                      <a:pPr marL="228600" marR="0" lvl="0" indent="-228600" algn="l" defTabSz="914363" rtl="0" eaLnBrk="0" fontAlgn="auto"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Cookie authentication</a:t>
                      </a:r>
                    </a:p>
                    <a:p>
                      <a:pPr marL="228600" marR="0" lvl="0" indent="-228600" algn="l" defTabSz="914363" rtl="0" eaLnBrk="0" fontAlgn="auto"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Windows authentication (NTLM)</a:t>
                      </a:r>
                    </a:p>
                    <a:p>
                      <a:pPr marL="228600" marR="0" lvl="0" indent="-228600" algn="l" defTabSz="914363" rtl="0" eaLnBrk="0" fontAlgn="auto"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Kerberos authentication</a:t>
                      </a:r>
                    </a:p>
                    <a:p>
                      <a:pPr marL="228600" marR="0" lvl="0" indent="-228600" algn="l" defTabSz="914363" rtl="0" eaLnBrk="0" fontAlgn="auto"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PKI systems, such as SSL or TLS and certificates</a:t>
                      </a:r>
                    </a:p>
                    <a:p>
                      <a:pPr marL="228600" marR="0" lvl="0" indent="-228600" algn="l" defTabSz="914363" rtl="0" eaLnBrk="0" fontAlgn="auto"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IPSec</a:t>
                      </a:r>
                    </a:p>
                    <a:p>
                      <a:pPr marL="228600" marR="0" lvl="0" indent="-228600" algn="l" defTabSz="914363" rtl="0" eaLnBrk="0" fontAlgn="auto"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Digitally signed packets</a:t>
                      </a:r>
                    </a:p>
                    <a:p>
                      <a:pPr marL="342900" marR="0" indent="-396875" algn="l" defTabSz="914363" rtl="0" eaLnBrk="0" fontAlgn="auto" hangingPunct="0">
                        <a:lnSpc>
                          <a:spcPct val="100000"/>
                        </a:lnSpc>
                        <a:spcBef>
                          <a:spcPct val="20000"/>
                        </a:spcBef>
                        <a:spcAft>
                          <a:spcPts val="0"/>
                        </a:spcAft>
                        <a:buClr>
                          <a:schemeClr val="bg1"/>
                        </a:buClr>
                        <a:buSzPct val="70000"/>
                        <a:buNone/>
                        <a:defRPr/>
                      </a:pPr>
                      <a:r>
                        <a:rPr lang="en-US" sz="1600" b="0" kern="1200" dirty="0" smtClean="0">
                          <a:solidFill>
                            <a:schemeClr val="bg1"/>
                          </a:solidFill>
                          <a:latin typeface="+mn-lt"/>
                          <a:ea typeface="+mn-ea"/>
                          <a:cs typeface="+mn-cs"/>
                        </a:rPr>
                        <a:t>To authenticate code or data:</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Digital signatures</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Message authentication codes</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Hashes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616733698"/>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dirty="0" smtClean="0"/>
              <a:t>Standard Mitigations</a:t>
            </a:r>
            <a:endParaRPr lang="en-US" dirty="0"/>
          </a:p>
        </p:txBody>
      </p:sp>
      <p:sp>
        <p:nvSpPr>
          <p:cNvPr id="7" name="TextBox 6"/>
          <p:cNvSpPr txBox="1"/>
          <p:nvPr/>
        </p:nvSpPr>
        <p:spPr>
          <a:xfrm>
            <a:off x="723900" y="990600"/>
            <a:ext cx="3482109" cy="707886"/>
          </a:xfrm>
          <a:prstGeom prst="rect">
            <a:avLst/>
          </a:prstGeom>
          <a:noFill/>
        </p:spPr>
        <p:txBody>
          <a:bodyPr wrap="square" rtlCol="0">
            <a:spAutoFit/>
          </a:bodyPr>
          <a:lstStyle/>
          <a:p>
            <a:r>
              <a:rPr lang="en-US" sz="4000" b="1" dirty="0" smtClean="0">
                <a:solidFill>
                  <a:srgbClr val="0070C0"/>
                </a:solidFill>
                <a:effectLst>
                  <a:outerShdw blurRad="38100" dist="38100" dir="2700000" algn="tl">
                    <a:srgbClr val="000000">
                      <a:alpha val="43137"/>
                    </a:srgbClr>
                  </a:outerShdw>
                </a:effectLst>
                <a:latin typeface="+mn-lt"/>
              </a:rPr>
              <a:t>S</a:t>
            </a:r>
            <a:r>
              <a:rPr lang="en-US" sz="4000" b="1" dirty="0" smtClean="0">
                <a:solidFill>
                  <a:srgbClr val="FFC000"/>
                </a:solidFill>
                <a:effectLst>
                  <a:outerShdw blurRad="38100" dist="38100" dir="2700000" algn="tl">
                    <a:srgbClr val="000000">
                      <a:alpha val="43137"/>
                    </a:srgbClr>
                  </a:outerShdw>
                </a:effectLst>
                <a:latin typeface="+mn-lt"/>
              </a:rPr>
              <a:t> T</a:t>
            </a:r>
            <a:r>
              <a:rPr lang="en-US" sz="4000" b="1" dirty="0" smtClean="0">
                <a:solidFill>
                  <a:srgbClr val="0070C0"/>
                </a:solidFill>
                <a:effectLst>
                  <a:outerShdw blurRad="38100" dist="38100" dir="2700000" algn="tl">
                    <a:srgbClr val="000000">
                      <a:alpha val="43137"/>
                    </a:srgbClr>
                  </a:outerShdw>
                </a:effectLst>
                <a:latin typeface="+mn-lt"/>
              </a:rPr>
              <a:t> R I D E </a:t>
            </a:r>
            <a:endParaRPr lang="en-US" sz="4000" b="1" dirty="0">
              <a:solidFill>
                <a:srgbClr val="0070C0"/>
              </a:solidFill>
              <a:effectLst>
                <a:outerShdw blurRad="38100" dist="38100" dir="2700000" algn="tl">
                  <a:srgbClr val="000000">
                    <a:alpha val="43137"/>
                  </a:srgbClr>
                </a:outerShdw>
              </a:effectLst>
              <a:latin typeface="+mn-lt"/>
            </a:endParaRPr>
          </a:p>
        </p:txBody>
      </p:sp>
      <p:sp>
        <p:nvSpPr>
          <p:cNvPr id="6" name="Rounded Rectangle 5"/>
          <p:cNvSpPr/>
          <p:nvPr/>
        </p:nvSpPr>
        <p:spPr>
          <a:xfrm>
            <a:off x="381000" y="1733550"/>
            <a:ext cx="7353300" cy="2381250"/>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4163715933"/>
              </p:ext>
            </p:extLst>
          </p:nvPr>
        </p:nvGraphicFramePr>
        <p:xfrm>
          <a:off x="571500" y="1844675"/>
          <a:ext cx="7162800" cy="1828800"/>
        </p:xfrm>
        <a:graphic>
          <a:graphicData uri="http://schemas.openxmlformats.org/drawingml/2006/table">
            <a:tbl>
              <a:tblPr firstRow="1" bandRow="1">
                <a:tableStyleId>{F5AB1C69-6EDB-4FF4-983F-18BD219EF322}</a:tableStyleId>
              </a:tblPr>
              <a:tblGrid>
                <a:gridCol w="1333500"/>
                <a:gridCol w="1587500"/>
                <a:gridCol w="4241800"/>
              </a:tblGrid>
              <a:tr h="322856">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Threat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Property</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1363069">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T</a:t>
                      </a:r>
                      <a:r>
                        <a:rPr lang="en-US" sz="1600" b="0" kern="1200" dirty="0" smtClean="0">
                          <a:solidFill>
                            <a:schemeClr val="bg1"/>
                          </a:solidFill>
                          <a:latin typeface="+mn-lt"/>
                          <a:ea typeface="+mn-ea"/>
                          <a:cs typeface="+mn-cs"/>
                        </a:rPr>
                        <a:t>ampering</a:t>
                      </a:r>
                      <a:endParaRPr lang="en-US" sz="1600" b="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Integrity</a:t>
                      </a:r>
                      <a:endParaRPr lang="en-US" sz="160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Windows Vista mandatory integrity controls</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ACLs</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Digital signatures</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Message authentication codes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19990197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4"/>
          <p:cNvSpPr>
            <a:spLocks noGrp="1" noChangeArrowheads="1"/>
          </p:cNvSpPr>
          <p:nvPr>
            <p:ph type="title"/>
          </p:nvPr>
        </p:nvSpPr>
        <p:spPr/>
        <p:txBody>
          <a:bodyPr/>
          <a:lstStyle/>
          <a:p>
            <a:r>
              <a:rPr lang="en-US" dirty="0" smtClean="0"/>
              <a:t>Threat Modeling Basics</a:t>
            </a:r>
          </a:p>
        </p:txBody>
      </p:sp>
      <p:sp>
        <p:nvSpPr>
          <p:cNvPr id="4099" name="Rectangle 25"/>
          <p:cNvSpPr>
            <a:spLocks noGrp="1" noChangeArrowheads="1"/>
          </p:cNvSpPr>
          <p:nvPr>
            <p:ph idx="1"/>
          </p:nvPr>
        </p:nvSpPr>
        <p:spPr>
          <a:xfrm>
            <a:off x="304800" y="1143000"/>
            <a:ext cx="8455025" cy="5257800"/>
          </a:xfrm>
        </p:spPr>
        <p:txBody>
          <a:bodyPr/>
          <a:lstStyle/>
          <a:p>
            <a:r>
              <a:rPr lang="en-US" sz="2000" dirty="0" smtClean="0"/>
              <a:t>Who?</a:t>
            </a:r>
          </a:p>
          <a:p>
            <a:pPr lvl="1"/>
            <a:r>
              <a:rPr lang="en-US" sz="1800" dirty="0" smtClean="0"/>
              <a:t>The bad guys will do a good job of it</a:t>
            </a:r>
          </a:p>
          <a:p>
            <a:pPr lvl="1"/>
            <a:r>
              <a:rPr lang="en-US" sz="1800" dirty="0" smtClean="0"/>
              <a:t>Maybe you will…your choice</a:t>
            </a:r>
          </a:p>
          <a:p>
            <a:r>
              <a:rPr lang="en-US" sz="2000" dirty="0" smtClean="0"/>
              <a:t>What?</a:t>
            </a:r>
          </a:p>
          <a:p>
            <a:pPr lvl="1"/>
            <a:r>
              <a:rPr lang="en-US" sz="1800" dirty="0" smtClean="0"/>
              <a:t>A repeatable process to find and address all threats to your product</a:t>
            </a:r>
          </a:p>
          <a:p>
            <a:r>
              <a:rPr lang="en-US" sz="2000" dirty="0" smtClean="0"/>
              <a:t>When?</a:t>
            </a:r>
          </a:p>
          <a:p>
            <a:pPr lvl="1"/>
            <a:r>
              <a:rPr lang="en-US" sz="1800" dirty="0" smtClean="0"/>
              <a:t>The earlier you start, the more time to plan and fix</a:t>
            </a:r>
          </a:p>
          <a:p>
            <a:pPr lvl="1"/>
            <a:r>
              <a:rPr lang="en-US" sz="1800" dirty="0" smtClean="0"/>
              <a:t>Worst case is for when you’re trying to ship: Find problems, make ugly scope and schedule choices, revisit those features soon</a:t>
            </a:r>
          </a:p>
          <a:p>
            <a:r>
              <a:rPr lang="en-US" sz="2000" dirty="0" smtClean="0"/>
              <a:t>Why?</a:t>
            </a:r>
          </a:p>
          <a:p>
            <a:pPr lvl="1"/>
            <a:r>
              <a:rPr lang="en-US" sz="1800" dirty="0" smtClean="0"/>
              <a:t>Find problems when there’s time to fix them</a:t>
            </a:r>
          </a:p>
          <a:p>
            <a:pPr lvl="1"/>
            <a:r>
              <a:rPr lang="en-US" sz="1800" dirty="0" smtClean="0"/>
              <a:t>Security Development Lifecycle (SDL) requirement</a:t>
            </a:r>
          </a:p>
          <a:p>
            <a:pPr lvl="1"/>
            <a:r>
              <a:rPr lang="en-US" sz="1800" dirty="0" smtClean="0"/>
              <a:t>Deliver more secure products</a:t>
            </a:r>
          </a:p>
          <a:p>
            <a:r>
              <a:rPr lang="en-US" sz="2000" dirty="0" smtClean="0"/>
              <a:t>How?</a:t>
            </a:r>
            <a:endParaRPr lang="en-US" sz="2000" dirty="0"/>
          </a:p>
        </p:txBody>
      </p:sp>
    </p:spTree>
    <p:extLst>
      <p:ext uri="{BB962C8B-B14F-4D97-AF65-F5344CB8AC3E}">
        <p14:creationId xmlns:p14="http://schemas.microsoft.com/office/powerpoint/2010/main" val="935738170"/>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dirty="0" smtClean="0"/>
              <a:t>Standard Mitigations</a:t>
            </a:r>
            <a:endParaRPr lang="en-US" dirty="0"/>
          </a:p>
        </p:txBody>
      </p:sp>
      <p:sp>
        <p:nvSpPr>
          <p:cNvPr id="7" name="TextBox 6"/>
          <p:cNvSpPr txBox="1"/>
          <p:nvPr/>
        </p:nvSpPr>
        <p:spPr>
          <a:xfrm>
            <a:off x="723900" y="990600"/>
            <a:ext cx="3482109" cy="707886"/>
          </a:xfrm>
          <a:prstGeom prst="rect">
            <a:avLst/>
          </a:prstGeom>
          <a:noFill/>
        </p:spPr>
        <p:txBody>
          <a:bodyPr wrap="square" rtlCol="0">
            <a:spAutoFit/>
          </a:bodyPr>
          <a:lstStyle/>
          <a:p>
            <a:r>
              <a:rPr lang="en-US" sz="4000" b="1" dirty="0" smtClean="0">
                <a:solidFill>
                  <a:srgbClr val="0070C0"/>
                </a:solidFill>
                <a:effectLst>
                  <a:outerShdw blurRad="38100" dist="38100" dir="2700000" algn="tl">
                    <a:srgbClr val="000000">
                      <a:alpha val="43137"/>
                    </a:srgbClr>
                  </a:outerShdw>
                </a:effectLst>
                <a:latin typeface="+mn-lt"/>
              </a:rPr>
              <a:t>S</a:t>
            </a:r>
            <a:r>
              <a:rPr lang="en-US" sz="4000" b="1" dirty="0" smtClean="0">
                <a:solidFill>
                  <a:srgbClr val="FFC000"/>
                </a:solidFill>
                <a:effectLst>
                  <a:outerShdw blurRad="38100" dist="38100" dir="2700000" algn="tl">
                    <a:srgbClr val="000000">
                      <a:alpha val="43137"/>
                    </a:srgbClr>
                  </a:outerShdw>
                </a:effectLst>
                <a:latin typeface="+mn-lt"/>
              </a:rPr>
              <a:t> </a:t>
            </a:r>
            <a:r>
              <a:rPr lang="en-US" sz="4000" b="1" dirty="0" smtClean="0">
                <a:solidFill>
                  <a:srgbClr val="0070C0"/>
                </a:solidFill>
                <a:effectLst>
                  <a:outerShdw blurRad="38100" dist="38100" dir="2700000" algn="tl">
                    <a:srgbClr val="000000">
                      <a:alpha val="43137"/>
                    </a:srgbClr>
                  </a:outerShdw>
                </a:effectLst>
                <a:latin typeface="+mn-lt"/>
              </a:rPr>
              <a:t>T</a:t>
            </a:r>
            <a:r>
              <a:rPr lang="en-US" sz="4000" b="1" dirty="0" smtClean="0">
                <a:solidFill>
                  <a:srgbClr val="00B0F0"/>
                </a:solidFill>
                <a:effectLst>
                  <a:outerShdw blurRad="38100" dist="38100" dir="2700000" algn="tl">
                    <a:srgbClr val="000000">
                      <a:alpha val="43137"/>
                    </a:srgbClr>
                  </a:outerShdw>
                </a:effectLst>
                <a:latin typeface="+mn-lt"/>
              </a:rPr>
              <a:t> </a:t>
            </a:r>
            <a:r>
              <a:rPr lang="en-US" sz="4000" b="1" dirty="0" smtClean="0">
                <a:solidFill>
                  <a:srgbClr val="FFC000"/>
                </a:solidFill>
                <a:effectLst>
                  <a:outerShdw blurRad="38100" dist="38100" dir="2700000" algn="tl">
                    <a:srgbClr val="000000">
                      <a:alpha val="43137"/>
                    </a:srgbClr>
                  </a:outerShdw>
                </a:effectLst>
                <a:latin typeface="+mn-lt"/>
              </a:rPr>
              <a:t>R</a:t>
            </a:r>
            <a:r>
              <a:rPr lang="en-US" sz="4000" b="1" dirty="0" smtClean="0">
                <a:solidFill>
                  <a:srgbClr val="0070C0"/>
                </a:solidFill>
                <a:effectLst>
                  <a:outerShdw blurRad="38100" dist="38100" dir="2700000" algn="tl">
                    <a:srgbClr val="000000">
                      <a:alpha val="43137"/>
                    </a:srgbClr>
                  </a:outerShdw>
                </a:effectLst>
                <a:latin typeface="+mn-lt"/>
              </a:rPr>
              <a:t> I D E </a:t>
            </a:r>
            <a:endParaRPr lang="en-US" sz="4000" b="1" dirty="0">
              <a:solidFill>
                <a:srgbClr val="0070C0"/>
              </a:solidFill>
              <a:effectLst>
                <a:outerShdw blurRad="38100" dist="38100" dir="2700000" algn="tl">
                  <a:srgbClr val="000000">
                    <a:alpha val="43137"/>
                  </a:srgbClr>
                </a:outerShdw>
              </a:effectLst>
              <a:latin typeface="+mn-lt"/>
            </a:endParaRPr>
          </a:p>
        </p:txBody>
      </p:sp>
      <p:sp>
        <p:nvSpPr>
          <p:cNvPr id="8" name="Rounded Rectangle 7"/>
          <p:cNvSpPr/>
          <p:nvPr/>
        </p:nvSpPr>
        <p:spPr>
          <a:xfrm>
            <a:off x="342900" y="1736725"/>
            <a:ext cx="7353300" cy="2378075"/>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001113972"/>
              </p:ext>
            </p:extLst>
          </p:nvPr>
        </p:nvGraphicFramePr>
        <p:xfrm>
          <a:off x="533400" y="1847851"/>
          <a:ext cx="7162799" cy="1901640"/>
        </p:xfrm>
        <a:graphic>
          <a:graphicData uri="http://schemas.openxmlformats.org/drawingml/2006/table">
            <a:tbl>
              <a:tblPr firstRow="1" bandRow="1">
                <a:tableStyleId>{F5AB1C69-6EDB-4FF4-983F-18BD219EF322}</a:tableStyleId>
              </a:tblPr>
              <a:tblGrid>
                <a:gridCol w="1333500"/>
                <a:gridCol w="1651000"/>
                <a:gridCol w="4178299"/>
              </a:tblGrid>
              <a:tr h="395928">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Threat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Property</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01105">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R</a:t>
                      </a:r>
                      <a:r>
                        <a:rPr lang="en-US" sz="1600" b="0" kern="1200" dirty="0" smtClean="0">
                          <a:solidFill>
                            <a:schemeClr val="bg1"/>
                          </a:solidFill>
                          <a:latin typeface="+mn-lt"/>
                          <a:ea typeface="+mn-ea"/>
                          <a:cs typeface="+mn-cs"/>
                        </a:rPr>
                        <a:t>epudiation</a:t>
                      </a:r>
                      <a:endParaRPr lang="en-US" sz="1600" b="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Nonrepudiation</a:t>
                      </a:r>
                      <a:endParaRPr lang="en-US" sz="160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Strong authentication</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Secure logging and auditing</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Digital signatures</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Secure time stamps</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Trusted third parties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438773427"/>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dirty="0" smtClean="0"/>
              <a:t>Standard Mitigations</a:t>
            </a:r>
            <a:endParaRPr lang="en-US" dirty="0"/>
          </a:p>
        </p:txBody>
      </p:sp>
      <p:sp>
        <p:nvSpPr>
          <p:cNvPr id="7" name="TextBox 6"/>
          <p:cNvSpPr txBox="1"/>
          <p:nvPr/>
        </p:nvSpPr>
        <p:spPr>
          <a:xfrm>
            <a:off x="723900" y="990600"/>
            <a:ext cx="3482109" cy="707886"/>
          </a:xfrm>
          <a:prstGeom prst="rect">
            <a:avLst/>
          </a:prstGeom>
          <a:noFill/>
        </p:spPr>
        <p:txBody>
          <a:bodyPr wrap="square" rtlCol="0">
            <a:spAutoFit/>
          </a:bodyPr>
          <a:lstStyle/>
          <a:p>
            <a:r>
              <a:rPr lang="en-US" sz="4000" b="1" dirty="0" smtClean="0">
                <a:solidFill>
                  <a:srgbClr val="0070C0"/>
                </a:solidFill>
                <a:effectLst>
                  <a:outerShdw blurRad="38100" dist="38100" dir="2700000" algn="tl">
                    <a:srgbClr val="000000">
                      <a:alpha val="43137"/>
                    </a:srgbClr>
                  </a:outerShdw>
                </a:effectLst>
                <a:latin typeface="+mn-lt"/>
              </a:rPr>
              <a:t>S</a:t>
            </a:r>
            <a:r>
              <a:rPr lang="en-US" sz="4000" b="1" dirty="0" smtClean="0">
                <a:solidFill>
                  <a:srgbClr val="FFC000"/>
                </a:solidFill>
                <a:effectLst>
                  <a:outerShdw blurRad="38100" dist="38100" dir="2700000" algn="tl">
                    <a:srgbClr val="000000">
                      <a:alpha val="43137"/>
                    </a:srgbClr>
                  </a:outerShdw>
                </a:effectLst>
                <a:latin typeface="+mn-lt"/>
              </a:rPr>
              <a:t> </a:t>
            </a:r>
            <a:r>
              <a:rPr lang="en-US" sz="4000" b="1" dirty="0" smtClean="0">
                <a:solidFill>
                  <a:srgbClr val="0070C0"/>
                </a:solidFill>
                <a:effectLst>
                  <a:outerShdw blurRad="38100" dist="38100" dir="2700000" algn="tl">
                    <a:srgbClr val="000000">
                      <a:alpha val="43137"/>
                    </a:srgbClr>
                  </a:outerShdw>
                </a:effectLst>
                <a:latin typeface="+mn-lt"/>
              </a:rPr>
              <a:t>T</a:t>
            </a:r>
            <a:r>
              <a:rPr lang="en-US" sz="4000" b="1" dirty="0" smtClean="0">
                <a:solidFill>
                  <a:srgbClr val="00B0F0"/>
                </a:solidFill>
                <a:effectLst>
                  <a:outerShdw blurRad="38100" dist="38100" dir="2700000" algn="tl">
                    <a:srgbClr val="000000">
                      <a:alpha val="43137"/>
                    </a:srgbClr>
                  </a:outerShdw>
                </a:effectLst>
                <a:latin typeface="+mn-lt"/>
              </a:rPr>
              <a:t> </a:t>
            </a:r>
            <a:r>
              <a:rPr lang="en-US" sz="4000" b="1" dirty="0" smtClean="0">
                <a:solidFill>
                  <a:srgbClr val="0070C0"/>
                </a:solidFill>
                <a:effectLst>
                  <a:outerShdw blurRad="38100" dist="38100" dir="2700000" algn="tl">
                    <a:srgbClr val="000000">
                      <a:alpha val="43137"/>
                    </a:srgbClr>
                  </a:outerShdw>
                </a:effectLst>
                <a:latin typeface="+mn-lt"/>
              </a:rPr>
              <a:t>R</a:t>
            </a:r>
            <a:r>
              <a:rPr lang="en-US" sz="4000" b="1" dirty="0" smtClean="0">
                <a:solidFill>
                  <a:srgbClr val="FFC000"/>
                </a:solidFill>
                <a:effectLst>
                  <a:outerShdw blurRad="38100" dist="38100" dir="2700000" algn="tl">
                    <a:srgbClr val="000000">
                      <a:alpha val="43137"/>
                    </a:srgbClr>
                  </a:outerShdw>
                </a:effectLst>
                <a:latin typeface="+mn-lt"/>
              </a:rPr>
              <a:t> I </a:t>
            </a:r>
            <a:r>
              <a:rPr lang="en-US" sz="4000" b="1" dirty="0" smtClean="0">
                <a:solidFill>
                  <a:srgbClr val="0070C0"/>
                </a:solidFill>
                <a:effectLst>
                  <a:outerShdw blurRad="38100" dist="38100" dir="2700000" algn="tl">
                    <a:srgbClr val="000000">
                      <a:alpha val="43137"/>
                    </a:srgbClr>
                  </a:outerShdw>
                </a:effectLst>
                <a:latin typeface="+mn-lt"/>
              </a:rPr>
              <a:t>D E </a:t>
            </a:r>
            <a:endParaRPr lang="en-US" sz="4000" b="1" dirty="0">
              <a:solidFill>
                <a:srgbClr val="0070C0"/>
              </a:solidFill>
              <a:effectLst>
                <a:outerShdw blurRad="38100" dist="38100" dir="2700000" algn="tl">
                  <a:srgbClr val="000000">
                    <a:alpha val="43137"/>
                  </a:srgbClr>
                </a:outerShdw>
              </a:effectLst>
              <a:latin typeface="+mn-lt"/>
            </a:endParaRPr>
          </a:p>
        </p:txBody>
      </p:sp>
      <p:sp>
        <p:nvSpPr>
          <p:cNvPr id="6" name="Rounded Rectangle 5"/>
          <p:cNvSpPr/>
          <p:nvPr/>
        </p:nvSpPr>
        <p:spPr>
          <a:xfrm>
            <a:off x="381000" y="1736725"/>
            <a:ext cx="7353300" cy="2378075"/>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2632164425"/>
              </p:ext>
            </p:extLst>
          </p:nvPr>
        </p:nvGraphicFramePr>
        <p:xfrm>
          <a:off x="571500" y="1847850"/>
          <a:ext cx="7162800" cy="1080881"/>
        </p:xfrm>
        <a:graphic>
          <a:graphicData uri="http://schemas.openxmlformats.org/drawingml/2006/table">
            <a:tbl>
              <a:tblPr firstRow="1" bandRow="1">
                <a:tableStyleId>{F5AB1C69-6EDB-4FF4-983F-18BD219EF322}</a:tableStyleId>
              </a:tblPr>
              <a:tblGrid>
                <a:gridCol w="1346200"/>
                <a:gridCol w="1663700"/>
                <a:gridCol w="4152900"/>
              </a:tblGrid>
              <a:tr h="291100">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Threat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Property</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709025">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I</a:t>
                      </a:r>
                      <a:r>
                        <a:rPr lang="en-US" sz="1600" b="0" kern="1200" dirty="0" smtClean="0">
                          <a:solidFill>
                            <a:schemeClr val="bg1"/>
                          </a:solidFill>
                          <a:latin typeface="+mn-lt"/>
                          <a:ea typeface="+mn-ea"/>
                          <a:cs typeface="+mn-cs"/>
                        </a:rPr>
                        <a:t>nformation Disclosure</a:t>
                      </a:r>
                      <a:endParaRPr lang="en-US" sz="1600" b="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Confidentiality</a:t>
                      </a:r>
                      <a:endParaRPr lang="en-US" sz="160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Encryption</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ACLs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650363649"/>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dirty="0" smtClean="0"/>
              <a:t>Standard Mitigations</a:t>
            </a:r>
            <a:endParaRPr lang="en-US" dirty="0"/>
          </a:p>
        </p:txBody>
      </p:sp>
      <p:sp>
        <p:nvSpPr>
          <p:cNvPr id="7" name="TextBox 6"/>
          <p:cNvSpPr txBox="1"/>
          <p:nvPr/>
        </p:nvSpPr>
        <p:spPr>
          <a:xfrm>
            <a:off x="723900" y="990600"/>
            <a:ext cx="3482109" cy="707886"/>
          </a:xfrm>
          <a:prstGeom prst="rect">
            <a:avLst/>
          </a:prstGeom>
          <a:noFill/>
        </p:spPr>
        <p:txBody>
          <a:bodyPr wrap="square" rtlCol="0">
            <a:spAutoFit/>
          </a:bodyPr>
          <a:lstStyle/>
          <a:p>
            <a:r>
              <a:rPr lang="en-US" sz="4000" b="1" dirty="0" smtClean="0">
                <a:solidFill>
                  <a:srgbClr val="0070C0"/>
                </a:solidFill>
                <a:effectLst>
                  <a:outerShdw blurRad="38100" dist="38100" dir="2700000" algn="tl">
                    <a:srgbClr val="000000">
                      <a:alpha val="43137"/>
                    </a:srgbClr>
                  </a:outerShdw>
                </a:effectLst>
                <a:latin typeface="+mn-lt"/>
              </a:rPr>
              <a:t>S</a:t>
            </a:r>
            <a:r>
              <a:rPr lang="en-US" sz="4000" b="1" dirty="0" smtClean="0">
                <a:solidFill>
                  <a:srgbClr val="FFC000"/>
                </a:solidFill>
                <a:effectLst>
                  <a:outerShdw blurRad="38100" dist="38100" dir="2700000" algn="tl">
                    <a:srgbClr val="000000">
                      <a:alpha val="43137"/>
                    </a:srgbClr>
                  </a:outerShdw>
                </a:effectLst>
                <a:latin typeface="+mn-lt"/>
              </a:rPr>
              <a:t> </a:t>
            </a:r>
            <a:r>
              <a:rPr lang="en-US" sz="4000" b="1" dirty="0" smtClean="0">
                <a:solidFill>
                  <a:srgbClr val="0070C0"/>
                </a:solidFill>
                <a:effectLst>
                  <a:outerShdw blurRad="38100" dist="38100" dir="2700000" algn="tl">
                    <a:srgbClr val="000000">
                      <a:alpha val="43137"/>
                    </a:srgbClr>
                  </a:outerShdw>
                </a:effectLst>
                <a:latin typeface="+mn-lt"/>
              </a:rPr>
              <a:t>T</a:t>
            </a:r>
            <a:r>
              <a:rPr lang="en-US" sz="4000" b="1" dirty="0" smtClean="0">
                <a:solidFill>
                  <a:srgbClr val="00B0F0"/>
                </a:solidFill>
                <a:effectLst>
                  <a:outerShdw blurRad="38100" dist="38100" dir="2700000" algn="tl">
                    <a:srgbClr val="000000">
                      <a:alpha val="43137"/>
                    </a:srgbClr>
                  </a:outerShdw>
                </a:effectLst>
                <a:latin typeface="+mn-lt"/>
              </a:rPr>
              <a:t> </a:t>
            </a:r>
            <a:r>
              <a:rPr lang="en-US" sz="4000" b="1" dirty="0" smtClean="0">
                <a:solidFill>
                  <a:srgbClr val="0070C0"/>
                </a:solidFill>
                <a:effectLst>
                  <a:outerShdw blurRad="38100" dist="38100" dir="2700000" algn="tl">
                    <a:srgbClr val="000000">
                      <a:alpha val="43137"/>
                    </a:srgbClr>
                  </a:outerShdw>
                </a:effectLst>
                <a:latin typeface="+mn-lt"/>
              </a:rPr>
              <a:t>R</a:t>
            </a:r>
            <a:r>
              <a:rPr lang="en-US" sz="4000" b="1" dirty="0" smtClean="0">
                <a:solidFill>
                  <a:srgbClr val="00B0F0"/>
                </a:solidFill>
                <a:effectLst>
                  <a:outerShdw blurRad="38100" dist="38100" dir="2700000" algn="tl">
                    <a:srgbClr val="000000">
                      <a:alpha val="43137"/>
                    </a:srgbClr>
                  </a:outerShdw>
                </a:effectLst>
                <a:latin typeface="+mn-lt"/>
              </a:rPr>
              <a:t> </a:t>
            </a:r>
            <a:r>
              <a:rPr lang="en-US" sz="4000" b="1" dirty="0" smtClean="0">
                <a:solidFill>
                  <a:srgbClr val="0070C0"/>
                </a:solidFill>
                <a:effectLst>
                  <a:outerShdw blurRad="38100" dist="38100" dir="2700000" algn="tl">
                    <a:srgbClr val="000000">
                      <a:alpha val="43137"/>
                    </a:srgbClr>
                  </a:outerShdw>
                </a:effectLst>
                <a:latin typeface="+mn-lt"/>
              </a:rPr>
              <a:t>I</a:t>
            </a:r>
            <a:r>
              <a:rPr lang="en-US" sz="4000" b="1" dirty="0" smtClean="0">
                <a:solidFill>
                  <a:srgbClr val="00B0F0"/>
                </a:solidFill>
                <a:effectLst>
                  <a:outerShdw blurRad="38100" dist="38100" dir="2700000" algn="tl">
                    <a:srgbClr val="000000">
                      <a:alpha val="43137"/>
                    </a:srgbClr>
                  </a:outerShdw>
                </a:effectLst>
                <a:latin typeface="+mn-lt"/>
              </a:rPr>
              <a:t> </a:t>
            </a:r>
            <a:r>
              <a:rPr lang="en-US" sz="4000" b="1" dirty="0" smtClean="0">
                <a:solidFill>
                  <a:srgbClr val="FFC000"/>
                </a:solidFill>
                <a:effectLst>
                  <a:outerShdw blurRad="38100" dist="38100" dir="2700000" algn="tl">
                    <a:srgbClr val="000000">
                      <a:alpha val="43137"/>
                    </a:srgbClr>
                  </a:outerShdw>
                </a:effectLst>
                <a:latin typeface="+mn-lt"/>
              </a:rPr>
              <a:t>D</a:t>
            </a:r>
            <a:r>
              <a:rPr lang="en-US" sz="4000" b="1" dirty="0" smtClean="0">
                <a:solidFill>
                  <a:srgbClr val="0070C0"/>
                </a:solidFill>
                <a:effectLst>
                  <a:outerShdw blurRad="38100" dist="38100" dir="2700000" algn="tl">
                    <a:srgbClr val="000000">
                      <a:alpha val="43137"/>
                    </a:srgbClr>
                  </a:outerShdw>
                </a:effectLst>
                <a:latin typeface="+mn-lt"/>
              </a:rPr>
              <a:t> E </a:t>
            </a:r>
            <a:endParaRPr lang="en-US" sz="4000" b="1" dirty="0">
              <a:solidFill>
                <a:srgbClr val="0070C0"/>
              </a:solidFill>
              <a:effectLst>
                <a:outerShdw blurRad="38100" dist="38100" dir="2700000" algn="tl">
                  <a:srgbClr val="000000">
                    <a:alpha val="43137"/>
                  </a:srgbClr>
                </a:outerShdw>
              </a:effectLst>
              <a:latin typeface="+mn-lt"/>
            </a:endParaRPr>
          </a:p>
        </p:txBody>
      </p:sp>
      <p:sp>
        <p:nvSpPr>
          <p:cNvPr id="9" name="Rounded Rectangle 8"/>
          <p:cNvSpPr/>
          <p:nvPr/>
        </p:nvSpPr>
        <p:spPr>
          <a:xfrm>
            <a:off x="419100" y="1736725"/>
            <a:ext cx="7353300" cy="2378075"/>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3563301659"/>
              </p:ext>
            </p:extLst>
          </p:nvPr>
        </p:nvGraphicFramePr>
        <p:xfrm>
          <a:off x="609600" y="1847851"/>
          <a:ext cx="7162800" cy="1944145"/>
        </p:xfrm>
        <a:graphic>
          <a:graphicData uri="http://schemas.openxmlformats.org/drawingml/2006/table">
            <a:tbl>
              <a:tblPr firstRow="1" bandRow="1">
                <a:tableStyleId>{F5AB1C69-6EDB-4FF4-983F-18BD219EF322}</a:tableStyleId>
              </a:tblPr>
              <a:tblGrid>
                <a:gridCol w="1346200"/>
                <a:gridCol w="1663700"/>
                <a:gridCol w="4152900"/>
              </a:tblGrid>
              <a:tr h="329536">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Threat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Property</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1572289">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D</a:t>
                      </a:r>
                      <a:r>
                        <a:rPr lang="en-US" sz="1600" b="0" kern="1200" dirty="0" smtClean="0">
                          <a:solidFill>
                            <a:schemeClr val="bg1"/>
                          </a:solidFill>
                          <a:latin typeface="+mn-lt"/>
                          <a:ea typeface="+mn-ea"/>
                          <a:cs typeface="+mn-cs"/>
                        </a:rPr>
                        <a:t>enial of Service</a:t>
                      </a:r>
                      <a:endParaRPr lang="en-US" sz="1600" b="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Availability</a:t>
                      </a:r>
                      <a:endParaRPr lang="en-US" sz="160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ACLs</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Filtering</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Quotas</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Authorization</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High-availability designs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641298061"/>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dirty="0" smtClean="0"/>
              <a:t>Standard Mitigations</a:t>
            </a:r>
            <a:endParaRPr lang="en-US" dirty="0"/>
          </a:p>
        </p:txBody>
      </p:sp>
      <p:sp>
        <p:nvSpPr>
          <p:cNvPr id="7" name="TextBox 6"/>
          <p:cNvSpPr txBox="1"/>
          <p:nvPr/>
        </p:nvSpPr>
        <p:spPr>
          <a:xfrm>
            <a:off x="723900" y="990600"/>
            <a:ext cx="3482109" cy="707886"/>
          </a:xfrm>
          <a:prstGeom prst="rect">
            <a:avLst/>
          </a:prstGeom>
          <a:noFill/>
        </p:spPr>
        <p:txBody>
          <a:bodyPr wrap="square" rtlCol="0">
            <a:spAutoFit/>
          </a:bodyPr>
          <a:lstStyle/>
          <a:p>
            <a:r>
              <a:rPr lang="en-US" sz="4000" b="1" dirty="0" smtClean="0">
                <a:solidFill>
                  <a:srgbClr val="0070C0"/>
                </a:solidFill>
                <a:effectLst>
                  <a:outerShdw blurRad="38100" dist="38100" dir="2700000" algn="tl">
                    <a:srgbClr val="000000">
                      <a:alpha val="43137"/>
                    </a:srgbClr>
                  </a:outerShdw>
                </a:effectLst>
                <a:latin typeface="+mn-lt"/>
              </a:rPr>
              <a:t>S</a:t>
            </a:r>
            <a:r>
              <a:rPr lang="en-US" sz="4000" b="1" dirty="0" smtClean="0">
                <a:solidFill>
                  <a:srgbClr val="FFC000"/>
                </a:solidFill>
                <a:effectLst>
                  <a:outerShdw blurRad="38100" dist="38100" dir="2700000" algn="tl">
                    <a:srgbClr val="000000">
                      <a:alpha val="43137"/>
                    </a:srgbClr>
                  </a:outerShdw>
                </a:effectLst>
                <a:latin typeface="+mn-lt"/>
              </a:rPr>
              <a:t> </a:t>
            </a:r>
            <a:r>
              <a:rPr lang="en-US" sz="4000" b="1" dirty="0" smtClean="0">
                <a:solidFill>
                  <a:srgbClr val="0070C0"/>
                </a:solidFill>
                <a:effectLst>
                  <a:outerShdw blurRad="38100" dist="38100" dir="2700000" algn="tl">
                    <a:srgbClr val="000000">
                      <a:alpha val="43137"/>
                    </a:srgbClr>
                  </a:outerShdw>
                </a:effectLst>
                <a:latin typeface="+mn-lt"/>
              </a:rPr>
              <a:t>T</a:t>
            </a:r>
            <a:r>
              <a:rPr lang="en-US" sz="4000" b="1" dirty="0" smtClean="0">
                <a:solidFill>
                  <a:srgbClr val="00B0F0"/>
                </a:solidFill>
                <a:effectLst>
                  <a:outerShdw blurRad="38100" dist="38100" dir="2700000" algn="tl">
                    <a:srgbClr val="000000">
                      <a:alpha val="43137"/>
                    </a:srgbClr>
                  </a:outerShdw>
                </a:effectLst>
                <a:latin typeface="+mn-lt"/>
              </a:rPr>
              <a:t> </a:t>
            </a:r>
            <a:r>
              <a:rPr lang="en-US" sz="4000" b="1" dirty="0" smtClean="0">
                <a:solidFill>
                  <a:srgbClr val="0070C0"/>
                </a:solidFill>
                <a:effectLst>
                  <a:outerShdw blurRad="38100" dist="38100" dir="2700000" algn="tl">
                    <a:srgbClr val="000000">
                      <a:alpha val="43137"/>
                    </a:srgbClr>
                  </a:outerShdw>
                </a:effectLst>
                <a:latin typeface="+mn-lt"/>
              </a:rPr>
              <a:t>R</a:t>
            </a:r>
            <a:r>
              <a:rPr lang="en-US" sz="4000" b="1" dirty="0" smtClean="0">
                <a:solidFill>
                  <a:srgbClr val="FFC000"/>
                </a:solidFill>
                <a:effectLst>
                  <a:outerShdw blurRad="38100" dist="38100" dir="2700000" algn="tl">
                    <a:srgbClr val="000000">
                      <a:alpha val="43137"/>
                    </a:srgbClr>
                  </a:outerShdw>
                </a:effectLst>
                <a:latin typeface="+mn-lt"/>
              </a:rPr>
              <a:t> </a:t>
            </a:r>
            <a:r>
              <a:rPr lang="en-US" sz="4000" b="1" dirty="0" smtClean="0">
                <a:solidFill>
                  <a:srgbClr val="0070C0"/>
                </a:solidFill>
                <a:effectLst>
                  <a:outerShdw blurRad="38100" dist="38100" dir="2700000" algn="tl">
                    <a:srgbClr val="000000">
                      <a:alpha val="43137"/>
                    </a:srgbClr>
                  </a:outerShdw>
                </a:effectLst>
                <a:latin typeface="+mn-lt"/>
              </a:rPr>
              <a:t>I D </a:t>
            </a:r>
            <a:r>
              <a:rPr lang="en-US" sz="4000" b="1" dirty="0" smtClean="0">
                <a:solidFill>
                  <a:srgbClr val="FFC000"/>
                </a:solidFill>
                <a:effectLst>
                  <a:outerShdw blurRad="38100" dist="38100" dir="2700000" algn="tl">
                    <a:srgbClr val="000000">
                      <a:alpha val="43137"/>
                    </a:srgbClr>
                  </a:outerShdw>
                </a:effectLst>
                <a:latin typeface="+mn-lt"/>
              </a:rPr>
              <a:t>E </a:t>
            </a:r>
            <a:endParaRPr lang="en-US" sz="4000" b="1" dirty="0">
              <a:solidFill>
                <a:srgbClr val="FFC000"/>
              </a:solidFill>
              <a:effectLst>
                <a:outerShdw blurRad="38100" dist="38100" dir="2700000" algn="tl">
                  <a:srgbClr val="000000">
                    <a:alpha val="43137"/>
                  </a:srgbClr>
                </a:outerShdw>
              </a:effectLst>
              <a:latin typeface="+mn-lt"/>
            </a:endParaRPr>
          </a:p>
        </p:txBody>
      </p:sp>
      <p:sp>
        <p:nvSpPr>
          <p:cNvPr id="6" name="Rounded Rectangle 5"/>
          <p:cNvSpPr/>
          <p:nvPr/>
        </p:nvSpPr>
        <p:spPr>
          <a:xfrm>
            <a:off x="419100" y="1736725"/>
            <a:ext cx="7353300" cy="2378075"/>
          </a:xfrm>
          <a:prstGeom prst="roundRect">
            <a:avLst>
              <a:gd name="adj" fmla="val 6439"/>
            </a:avLst>
          </a:prstGeom>
          <a:solidFill>
            <a:srgbClr val="005194">
              <a:alpha val="50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924743935"/>
              </p:ext>
            </p:extLst>
          </p:nvPr>
        </p:nvGraphicFramePr>
        <p:xfrm>
          <a:off x="609600" y="1847851"/>
          <a:ext cx="7162800" cy="1944145"/>
        </p:xfrm>
        <a:graphic>
          <a:graphicData uri="http://schemas.openxmlformats.org/drawingml/2006/table">
            <a:tbl>
              <a:tblPr firstRow="1" bandRow="1">
                <a:tableStyleId>{F5AB1C69-6EDB-4FF4-983F-18BD219EF322}</a:tableStyleId>
              </a:tblPr>
              <a:tblGrid>
                <a:gridCol w="1346200"/>
                <a:gridCol w="1663700"/>
                <a:gridCol w="4152900"/>
              </a:tblGrid>
              <a:tr h="329536">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Threat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Property</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1572289">
                <a:tc>
                  <a:txBody>
                    <a:bodyPr/>
                    <a:lstStyle/>
                    <a:p>
                      <a:pPr marL="0" marR="0" algn="l" defTabSz="914400" rtl="0" eaLnBrk="1" latinLnBrk="0" hangingPunct="1">
                        <a:lnSpc>
                          <a:spcPct val="115000"/>
                        </a:lnSpc>
                        <a:spcBef>
                          <a:spcPts val="1000"/>
                        </a:spcBef>
                        <a:spcAft>
                          <a:spcPts val="0"/>
                        </a:spcAft>
                      </a:pPr>
                      <a:r>
                        <a:rPr lang="en-US" sz="1600" b="1" kern="1200" dirty="0" smtClean="0">
                          <a:solidFill>
                            <a:schemeClr val="accent3"/>
                          </a:solidFill>
                          <a:effectLst>
                            <a:outerShdw blurRad="38100" dist="38100" dir="2700000" algn="tl">
                              <a:srgbClr val="000000">
                                <a:alpha val="43137"/>
                              </a:srgbClr>
                            </a:outerShdw>
                          </a:effectLst>
                          <a:latin typeface="+mn-lt"/>
                          <a:ea typeface="+mn-ea"/>
                          <a:cs typeface="+mn-cs"/>
                        </a:rPr>
                        <a:t>D</a:t>
                      </a:r>
                      <a:r>
                        <a:rPr lang="en-US" sz="1600" b="0" kern="1200" dirty="0" smtClean="0">
                          <a:solidFill>
                            <a:schemeClr val="bg1"/>
                          </a:solidFill>
                          <a:latin typeface="+mn-lt"/>
                          <a:ea typeface="+mn-ea"/>
                          <a:cs typeface="+mn-cs"/>
                        </a:rPr>
                        <a:t>enial of Service</a:t>
                      </a:r>
                      <a:endParaRPr lang="en-US" sz="1600" b="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gn="l" defTabSz="914400" rtl="0" eaLnBrk="1" latinLnBrk="0" hangingPunct="1">
                        <a:lnSpc>
                          <a:spcPct val="115000"/>
                        </a:lnSpc>
                        <a:spcBef>
                          <a:spcPts val="1000"/>
                        </a:spcBef>
                        <a:spcAft>
                          <a:spcPts val="0"/>
                        </a:spcAft>
                      </a:pPr>
                      <a:r>
                        <a:rPr lang="en-US" sz="1600" kern="1200" dirty="0" smtClean="0">
                          <a:solidFill>
                            <a:schemeClr val="bg1"/>
                          </a:solidFill>
                          <a:latin typeface="+mn-lt"/>
                          <a:ea typeface="+mn-ea"/>
                          <a:cs typeface="+mn-cs"/>
                        </a:rPr>
                        <a:t>Availability</a:t>
                      </a:r>
                      <a:endParaRPr lang="en-US" sz="1600" kern="1200" dirty="0">
                        <a:solidFill>
                          <a:schemeClr val="bg1"/>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ACLs</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Filtering</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Quotas</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Authorization</a:t>
                      </a:r>
                    </a:p>
                    <a:p>
                      <a:pPr marL="228600" marR="0" lvl="0" indent="-228600" algn="l" defTabSz="914363" rtl="0" eaLnBrk="0" fontAlgn="auto" latinLnBrk="0" hangingPunct="0">
                        <a:lnSpc>
                          <a:spcPct val="100000"/>
                        </a:lnSpc>
                        <a:spcBef>
                          <a:spcPct val="20000"/>
                        </a:spcBef>
                        <a:spcAft>
                          <a:spcPts val="0"/>
                        </a:spcAft>
                        <a:buClr>
                          <a:schemeClr val="accent1"/>
                        </a:buClr>
                        <a:buSzPct val="120000"/>
                        <a:buFont typeface="Arial" pitchFamily="34" charset="0"/>
                        <a:buChar char="•"/>
                        <a:defRPr/>
                      </a:pPr>
                      <a:r>
                        <a:rPr lang="en-US" sz="1600" b="0" kern="1200" dirty="0" smtClean="0">
                          <a:solidFill>
                            <a:schemeClr val="bg1"/>
                          </a:solidFill>
                          <a:latin typeface="+mn-lt"/>
                          <a:ea typeface="+mn-ea"/>
                          <a:cs typeface="+mn-cs"/>
                        </a:rPr>
                        <a:t>High-availability designs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62434082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4"/>
          <p:cNvSpPr>
            <a:spLocks noGrp="1" noChangeArrowheads="1"/>
          </p:cNvSpPr>
          <p:nvPr>
            <p:ph type="title"/>
          </p:nvPr>
        </p:nvSpPr>
        <p:spPr/>
        <p:txBody>
          <a:bodyPr/>
          <a:lstStyle/>
          <a:p>
            <a:r>
              <a:rPr lang="en-US" dirty="0" smtClean="0"/>
              <a:t>Who</a:t>
            </a:r>
          </a:p>
        </p:txBody>
      </p:sp>
      <p:sp>
        <p:nvSpPr>
          <p:cNvPr id="4099" name="Rectangle 25"/>
          <p:cNvSpPr>
            <a:spLocks noGrp="1" noChangeArrowheads="1"/>
          </p:cNvSpPr>
          <p:nvPr>
            <p:ph idx="1"/>
          </p:nvPr>
        </p:nvSpPr>
        <p:spPr/>
        <p:txBody>
          <a:bodyPr/>
          <a:lstStyle/>
          <a:p>
            <a:r>
              <a:rPr lang="en-US" sz="2400" dirty="0" smtClean="0"/>
              <a:t>Building a threat model (at Microsoft)</a:t>
            </a:r>
          </a:p>
          <a:p>
            <a:pPr lvl="1"/>
            <a:r>
              <a:rPr lang="en-US" sz="2000" dirty="0" smtClean="0"/>
              <a:t>Program Manager (PM) owns overall process</a:t>
            </a:r>
          </a:p>
          <a:p>
            <a:pPr lvl="1"/>
            <a:r>
              <a:rPr lang="en-US" sz="2000" dirty="0" smtClean="0"/>
              <a:t>Testers </a:t>
            </a:r>
          </a:p>
          <a:p>
            <a:pPr lvl="2"/>
            <a:r>
              <a:rPr lang="en-US" sz="1800" dirty="0" smtClean="0"/>
              <a:t>Identify threats in analyze phase</a:t>
            </a:r>
          </a:p>
          <a:p>
            <a:pPr lvl="2"/>
            <a:r>
              <a:rPr lang="en-US" sz="1800" dirty="0" smtClean="0"/>
              <a:t>Use threat models to drive test plans</a:t>
            </a:r>
          </a:p>
          <a:p>
            <a:pPr lvl="1"/>
            <a:r>
              <a:rPr lang="en-US" sz="2000" dirty="0" smtClean="0"/>
              <a:t>Developers create diagrams</a:t>
            </a:r>
          </a:p>
          <a:p>
            <a:r>
              <a:rPr lang="en-US" sz="2400" dirty="0" smtClean="0"/>
              <a:t>Customers for threat models</a:t>
            </a:r>
          </a:p>
          <a:p>
            <a:pPr lvl="1"/>
            <a:r>
              <a:rPr lang="en-US" sz="2000" dirty="0" smtClean="0"/>
              <a:t>Your team</a:t>
            </a:r>
          </a:p>
          <a:p>
            <a:pPr lvl="1"/>
            <a:r>
              <a:rPr lang="en-US" sz="2000" dirty="0" smtClean="0"/>
              <a:t>Other features, product teams</a:t>
            </a:r>
          </a:p>
          <a:p>
            <a:pPr lvl="1"/>
            <a:r>
              <a:rPr lang="en-US" sz="2000" dirty="0" smtClean="0"/>
              <a:t>Customers, via user education</a:t>
            </a:r>
          </a:p>
          <a:p>
            <a:pPr lvl="1"/>
            <a:r>
              <a:rPr lang="en-US" sz="2000" dirty="0" smtClean="0"/>
              <a:t>“External” quality assurance resources,</a:t>
            </a:r>
            <a:br>
              <a:rPr lang="en-US" sz="2000" dirty="0" smtClean="0"/>
            </a:br>
            <a:r>
              <a:rPr lang="en-US" sz="2000" dirty="0" smtClean="0"/>
              <a:t>such as penetration testers/ethical hackers</a:t>
            </a:r>
          </a:p>
          <a:p>
            <a:r>
              <a:rPr lang="en-US" sz="2400" dirty="0" smtClean="0"/>
              <a:t>You’ll need to decide what fits</a:t>
            </a:r>
            <a:endParaRPr lang="en-US" sz="2400" dirty="0"/>
          </a:p>
        </p:txBody>
      </p:sp>
    </p:spTree>
    <p:extLst>
      <p:ext uri="{BB962C8B-B14F-4D97-AF65-F5344CB8AC3E}">
        <p14:creationId xmlns:p14="http://schemas.microsoft.com/office/powerpoint/2010/main" val="352262406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Assured SW Development 1">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Status xmlns="893ae260-c728-403e-8c1d-be5e00391f89">Draft</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1C5F52-A748-4121-B47C-32118B6AAB93}"/>
</file>

<file path=customXml/itemProps2.xml><?xml version="1.0" encoding="utf-8"?>
<ds:datastoreItem xmlns:ds="http://schemas.openxmlformats.org/officeDocument/2006/customXml" ds:itemID="{7B02027C-7F4C-46DC-944A-56ABB7602FD3}"/>
</file>

<file path=customXml/itemProps3.xml><?xml version="1.0" encoding="utf-8"?>
<ds:datastoreItem xmlns:ds="http://schemas.openxmlformats.org/officeDocument/2006/customXml" ds:itemID="{DCAC0578-915C-4367-8303-CC07EEBB1CAC}"/>
</file>

<file path=docProps/app.xml><?xml version="1.0" encoding="utf-8"?>
<Properties xmlns="http://schemas.openxmlformats.org/officeDocument/2006/extended-properties" xmlns:vt="http://schemas.openxmlformats.org/officeDocument/2006/docPropsVTypes">
  <Template>Assured SW Development 1</Template>
  <TotalTime>56</TotalTime>
  <Words>4702</Words>
  <Application>Microsoft Office PowerPoint</Application>
  <PresentationFormat>On-screen Show (4:3)</PresentationFormat>
  <Paragraphs>909</Paragraphs>
  <Slides>83</Slides>
  <Notes>83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83</vt:i4>
      </vt:variant>
    </vt:vector>
  </HeadingPairs>
  <TitlesOfParts>
    <vt:vector size="85" baseType="lpstr">
      <vt:lpstr>Assured SW Development 1</vt:lpstr>
      <vt:lpstr>Visio</vt:lpstr>
      <vt:lpstr>Assured Software Development 1</vt:lpstr>
      <vt:lpstr>PowerPoint Presentation</vt:lpstr>
      <vt:lpstr>PowerPoint Presentation</vt:lpstr>
      <vt:lpstr>PowerPoint Presentation</vt:lpstr>
      <vt:lpstr>Outline</vt:lpstr>
      <vt:lpstr>PowerPoint Presentation</vt:lpstr>
      <vt:lpstr>Terminology and Context</vt:lpstr>
      <vt:lpstr>Threat Modeling Basics</vt:lpstr>
      <vt:lpstr>Who</vt:lpstr>
      <vt:lpstr>What</vt:lpstr>
      <vt:lpstr>Why</vt:lpstr>
      <vt:lpstr>PowerPoint Presentation</vt:lpstr>
      <vt:lpstr>PowerPoint Presentation</vt:lpstr>
      <vt:lpstr>PowerPoint Presentation</vt:lpstr>
      <vt:lpstr>Any Questions?</vt:lpstr>
      <vt:lpstr>The Process in a Nutshell</vt:lpstr>
      <vt:lpstr>The Process at a Glance</vt:lpstr>
      <vt:lpstr>The Process in a Nutshell</vt:lpstr>
      <vt:lpstr>Vision</vt:lpstr>
      <vt:lpstr>The Process: Diagramming</vt:lpstr>
      <vt:lpstr>How to Create Diagrams</vt:lpstr>
      <vt:lpstr>Diagramming</vt:lpstr>
      <vt:lpstr>Diagram Elements: Examples</vt:lpstr>
      <vt:lpstr>Diagrams: Trust Boundaries</vt:lpstr>
      <vt:lpstr>Diagram Iteration</vt:lpstr>
      <vt:lpstr>Context Diagram</vt:lpstr>
      <vt:lpstr>Level 1 Diagram</vt:lpstr>
      <vt:lpstr>Diagram Layers</vt:lpstr>
      <vt:lpstr>Creating Diagrams: analysis or synthesis?</vt:lpstr>
      <vt:lpstr>PowerPoint Presentation</vt:lpstr>
      <vt:lpstr>Diagram Validation Rules of Thumb</vt:lpstr>
      <vt:lpstr>Diagram Validation Rules of Thumb</vt:lpstr>
      <vt:lpstr>Diagram Validation Rules of Thumb</vt:lpstr>
      <vt:lpstr>Diagram Validation Rules of Thumb</vt:lpstr>
      <vt:lpstr>Diagrams Should Not Resemble</vt:lpstr>
      <vt:lpstr>Real Context Diagram (“Castle”)</vt:lpstr>
      <vt:lpstr>Castle Level 1 Diagram</vt:lpstr>
      <vt:lpstr>The Process: Identifying Threats</vt:lpstr>
      <vt:lpstr>Identifying Threats</vt:lpstr>
      <vt:lpstr>Threat: Spoofing</vt:lpstr>
      <vt:lpstr>Threat: Tampering</vt:lpstr>
      <vt:lpstr>Threat: Repudiation</vt:lpstr>
      <vt:lpstr>Threat: Information Disclosure</vt:lpstr>
      <vt:lpstr>Threat: Denial of Service</vt:lpstr>
      <vt:lpstr>Threat: Elevation of Privilege</vt:lpstr>
      <vt:lpstr>Different Threats Affect Each Element Type</vt:lpstr>
      <vt:lpstr>Apply STRIDE Threats to Each Element</vt:lpstr>
      <vt:lpstr>Use the Trust Boundaries</vt:lpstr>
      <vt:lpstr>Threats and Distractions</vt:lpstr>
      <vt:lpstr>The Process: Mitigation</vt:lpstr>
      <vt:lpstr>Mitigation Is the Point of Threat Modeling</vt:lpstr>
      <vt:lpstr>Mitigate</vt:lpstr>
      <vt:lpstr>Standard Mitigations</vt:lpstr>
      <vt:lpstr>Inventing Mitigations Is Hard: Don’t Do It</vt:lpstr>
      <vt:lpstr>Sample Mitigation</vt:lpstr>
      <vt:lpstr>Improving Sample Mitigation: Validated-For</vt:lpstr>
      <vt:lpstr>The Process: Validation</vt:lpstr>
      <vt:lpstr>Validating Threat Models</vt:lpstr>
      <vt:lpstr>Validate Quality of Threats and Mitigations</vt:lpstr>
      <vt:lpstr>Validate Information Captured</vt:lpstr>
      <vt:lpstr>More Sample Mitigations</vt:lpstr>
      <vt:lpstr>Effective Threat Modeling Meetings</vt:lpstr>
      <vt:lpstr>PowerPoint Presentation</vt:lpstr>
      <vt:lpstr>Call to Action</vt:lpstr>
      <vt:lpstr>Threat Modeling Learning Resources</vt:lpstr>
      <vt:lpstr>Resources</vt:lpstr>
      <vt:lpstr>PowerPoint Presentation</vt:lpstr>
      <vt:lpstr>Exercise - Level 1 Diagram</vt:lpstr>
      <vt:lpstr>Support Notes for Assignment</vt:lpstr>
      <vt:lpstr>Exercise Answers</vt:lpstr>
      <vt:lpstr>Identify All Elements (16 Elements)</vt:lpstr>
      <vt:lpstr>Identify Threat Types to Each Element</vt:lpstr>
      <vt:lpstr>Identify Threats!</vt:lpstr>
      <vt:lpstr>PowerPoint Presentation</vt:lpstr>
      <vt:lpstr>PowerPoint Presentation</vt:lpstr>
      <vt:lpstr>PowerPoint Presentation</vt:lpstr>
      <vt:lpstr>Standard Mitigations</vt:lpstr>
      <vt:lpstr>Standard Mitigations</vt:lpstr>
      <vt:lpstr>Standard Mitigations</vt:lpstr>
      <vt:lpstr>Standard Mitigations</vt:lpstr>
      <vt:lpstr>Standard Mitigations</vt:lpstr>
      <vt:lpstr>Standard Mitigations</vt:lpstr>
      <vt:lpstr>Standard Mitigations</vt:lpstr>
    </vt:vector>
  </TitlesOfParts>
  <Company>Software Engineering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Sandy Shrum</dc:creator>
  <cp:lastModifiedBy>Carol Sledge</cp:lastModifiedBy>
  <cp:revision>17</cp:revision>
  <cp:lastPrinted>2006-09-07T20:48:53Z</cp:lastPrinted>
  <dcterms:created xsi:type="dcterms:W3CDTF">2014-01-07T20:27:49Z</dcterms:created>
  <dcterms:modified xsi:type="dcterms:W3CDTF">2014-05-06T18:08:17Z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